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256" r:id="rId2"/>
    <p:sldId id="304" r:id="rId3"/>
    <p:sldId id="432" r:id="rId4"/>
    <p:sldId id="303" r:id="rId5"/>
    <p:sldId id="307" r:id="rId6"/>
    <p:sldId id="433" r:id="rId7"/>
    <p:sldId id="310" r:id="rId8"/>
    <p:sldId id="333" r:id="rId9"/>
    <p:sldId id="334" r:id="rId10"/>
    <p:sldId id="363" r:id="rId11"/>
    <p:sldId id="339" r:id="rId12"/>
    <p:sldId id="362" r:id="rId13"/>
    <p:sldId id="364" r:id="rId14"/>
    <p:sldId id="336" r:id="rId15"/>
    <p:sldId id="360" r:id="rId16"/>
    <p:sldId id="338" r:id="rId17"/>
    <p:sldId id="361" r:id="rId18"/>
    <p:sldId id="341" r:id="rId19"/>
    <p:sldId id="342" r:id="rId20"/>
    <p:sldId id="343" r:id="rId21"/>
    <p:sldId id="344" r:id="rId22"/>
    <p:sldId id="345" r:id="rId23"/>
    <p:sldId id="346" r:id="rId24"/>
    <p:sldId id="347" r:id="rId25"/>
    <p:sldId id="348" r:id="rId26"/>
    <p:sldId id="349" r:id="rId27"/>
    <p:sldId id="350" r:id="rId28"/>
    <p:sldId id="366" r:id="rId29"/>
    <p:sldId id="382" r:id="rId30"/>
    <p:sldId id="371" r:id="rId31"/>
    <p:sldId id="380" r:id="rId32"/>
    <p:sldId id="381" r:id="rId33"/>
    <p:sldId id="379" r:id="rId34"/>
    <p:sldId id="383" r:id="rId35"/>
    <p:sldId id="385" r:id="rId36"/>
    <p:sldId id="386" r:id="rId37"/>
    <p:sldId id="373" r:id="rId38"/>
    <p:sldId id="376" r:id="rId39"/>
    <p:sldId id="388" r:id="rId40"/>
    <p:sldId id="399" r:id="rId41"/>
    <p:sldId id="405" r:id="rId42"/>
    <p:sldId id="400" r:id="rId43"/>
    <p:sldId id="403" r:id="rId44"/>
    <p:sldId id="401" r:id="rId45"/>
    <p:sldId id="375" r:id="rId46"/>
    <p:sldId id="404" r:id="rId47"/>
    <p:sldId id="407" r:id="rId48"/>
    <p:sldId id="408" r:id="rId49"/>
    <p:sldId id="390" r:id="rId50"/>
    <p:sldId id="391" r:id="rId51"/>
    <p:sldId id="417" r:id="rId52"/>
    <p:sldId id="392" r:id="rId53"/>
    <p:sldId id="393" r:id="rId54"/>
    <p:sldId id="409" r:id="rId55"/>
    <p:sldId id="410" r:id="rId56"/>
    <p:sldId id="412" r:id="rId57"/>
    <p:sldId id="411" r:id="rId58"/>
    <p:sldId id="418" r:id="rId59"/>
    <p:sldId id="419" r:id="rId60"/>
    <p:sldId id="420" r:id="rId61"/>
    <p:sldId id="426" r:id="rId62"/>
    <p:sldId id="398" r:id="rId63"/>
    <p:sldId id="423" r:id="rId64"/>
    <p:sldId id="394" r:id="rId65"/>
    <p:sldId id="395" r:id="rId66"/>
    <p:sldId id="396" r:id="rId67"/>
    <p:sldId id="397" r:id="rId68"/>
    <p:sldId id="425" r:id="rId69"/>
    <p:sldId id="421" r:id="rId70"/>
    <p:sldId id="422" r:id="rId71"/>
    <p:sldId id="377" r:id="rId72"/>
    <p:sldId id="437" r:id="rId73"/>
    <p:sldId id="429" r:id="rId74"/>
    <p:sldId id="434" r:id="rId75"/>
    <p:sldId id="435" r:id="rId76"/>
    <p:sldId id="436" r:id="rId77"/>
    <p:sldId id="415" r:id="rId78"/>
    <p:sldId id="428" r:id="rId79"/>
    <p:sldId id="414" r:id="rId80"/>
    <p:sldId id="365" r:id="rId81"/>
    <p:sldId id="430" r:id="rId82"/>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1pPr>
    <a:lvl2pPr marL="4572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2pPr>
    <a:lvl3pPr marL="9144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3pPr>
    <a:lvl4pPr marL="13716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4pPr>
    <a:lvl5pPr marL="18288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5pPr>
    <a:lvl6pPr marL="2286000" algn="l" defTabSz="914400" rtl="0" eaLnBrk="1" latinLnBrk="0" hangingPunct="1">
      <a:defRPr kumimoji="1" kern="1200">
        <a:solidFill>
          <a:schemeClr val="tx1"/>
        </a:solidFill>
        <a:latin typeface="Tahoma" pitchFamily="34" charset="0"/>
        <a:ea typeface="新細明體" charset="-120"/>
        <a:cs typeface="+mn-cs"/>
      </a:defRPr>
    </a:lvl6pPr>
    <a:lvl7pPr marL="2743200" algn="l" defTabSz="914400" rtl="0" eaLnBrk="1" latinLnBrk="0" hangingPunct="1">
      <a:defRPr kumimoji="1" kern="1200">
        <a:solidFill>
          <a:schemeClr val="tx1"/>
        </a:solidFill>
        <a:latin typeface="Tahoma" pitchFamily="34" charset="0"/>
        <a:ea typeface="新細明體" charset="-120"/>
        <a:cs typeface="+mn-cs"/>
      </a:defRPr>
    </a:lvl7pPr>
    <a:lvl8pPr marL="3200400" algn="l" defTabSz="914400" rtl="0" eaLnBrk="1" latinLnBrk="0" hangingPunct="1">
      <a:defRPr kumimoji="1" kern="1200">
        <a:solidFill>
          <a:schemeClr val="tx1"/>
        </a:solidFill>
        <a:latin typeface="Tahoma" pitchFamily="34" charset="0"/>
        <a:ea typeface="新細明體" charset="-120"/>
        <a:cs typeface="+mn-cs"/>
      </a:defRPr>
    </a:lvl8pPr>
    <a:lvl9pPr marL="3657600" algn="l" defTabSz="914400" rtl="0" eaLnBrk="1" latinLnBrk="0" hangingPunct="1">
      <a:defRPr kumimoji="1" kern="1200">
        <a:solidFill>
          <a:schemeClr val="tx1"/>
        </a:solidFill>
        <a:latin typeface="Tahoma" pitchFamily="34" charset="0"/>
        <a:ea typeface="新細明體" charset="-120"/>
        <a:cs typeface="+mn-cs"/>
      </a:defRPr>
    </a:lvl9pPr>
  </p:defaultTextStyle>
  <p:extLst>
    <p:ext uri="{521415D9-36F7-43E2-AB2F-B90AF26B5E84}">
      <p14:sectionLst xmlns:p14="http://schemas.microsoft.com/office/powerpoint/2010/main">
        <p14:section name="預設章節" id="{6DA945B2-9A33-4D94-B33E-9AE7BCE54E5D}">
          <p14:sldIdLst>
            <p14:sldId id="256"/>
          </p14:sldIdLst>
        </p14:section>
        <p14:section name="簡歷" id="{E3B2D287-9D6E-491B-8C31-B1E3BED10894}">
          <p14:sldIdLst>
            <p14:sldId id="304"/>
            <p14:sldId id="432"/>
          </p14:sldIdLst>
        </p14:section>
        <p14:section name="大綱" id="{00ABC6A3-17E6-400B-9C64-005D64878608}">
          <p14:sldIdLst>
            <p14:sldId id="303"/>
          </p14:sldIdLst>
        </p14:section>
        <p14:section name="課程規劃" id="{64A822BA-6CAB-4054-A392-60B807BC29F0}">
          <p14:sldIdLst>
            <p14:sldId id="307"/>
            <p14:sldId id="433"/>
            <p14:sldId id="310"/>
          </p14:sldIdLst>
        </p14:section>
        <p14:section name="資料科學現況及趨勢" id="{587C8AC0-9F04-4134-A2E1-D3460BE5BA24}">
          <p14:sldIdLst>
            <p14:sldId id="333"/>
            <p14:sldId id="334"/>
            <p14:sldId id="363"/>
            <p14:sldId id="339"/>
            <p14:sldId id="362"/>
            <p14:sldId id="364"/>
          </p14:sldIdLst>
        </p14:section>
        <p14:section name="資料科學常用資源簡介" id="{9E62922D-60EC-49E8-99F1-22337160440B}">
          <p14:sldIdLst>
            <p14:sldId id="336"/>
            <p14:sldId id="360"/>
            <p14:sldId id="338"/>
            <p14:sldId id="361"/>
          </p14:sldIdLst>
        </p14:section>
        <p14:section name="軟體介紹" id="{DC47696D-FAAB-434A-95F8-8A0D18E5D4DD}">
          <p14:sldIdLst>
            <p14:sldId id="341"/>
            <p14:sldId id="342"/>
            <p14:sldId id="343"/>
            <p14:sldId id="344"/>
            <p14:sldId id="345"/>
            <p14:sldId id="346"/>
            <p14:sldId id="347"/>
            <p14:sldId id="348"/>
            <p14:sldId id="349"/>
            <p14:sldId id="350"/>
          </p14:sldIdLst>
        </p14:section>
        <p14:section name="R語言基礎" id="{BEF2A9F3-87EC-4E0F-9671-01CE9870C999}">
          <p14:sldIdLst/>
        </p14:section>
        <p14:section name="Rstudio介紹" id="{2B72D0E8-0D06-449A-9735-B9F33916DC29}">
          <p14:sldIdLst>
            <p14:sldId id="366"/>
          </p14:sldIdLst>
        </p14:section>
        <p14:section name="資料結構" id="{24D1EC94-158E-46D0-A68C-A7C61931F1DA}">
          <p14:sldIdLst>
            <p14:sldId id="382"/>
            <p14:sldId id="371"/>
            <p14:sldId id="380"/>
            <p14:sldId id="381"/>
            <p14:sldId id="379"/>
            <p14:sldId id="383"/>
            <p14:sldId id="385"/>
            <p14:sldId id="386"/>
            <p14:sldId id="373"/>
            <p14:sldId id="376"/>
            <p14:sldId id="388"/>
            <p14:sldId id="399"/>
            <p14:sldId id="405"/>
            <p14:sldId id="400"/>
            <p14:sldId id="403"/>
            <p14:sldId id="401"/>
            <p14:sldId id="375"/>
            <p14:sldId id="404"/>
            <p14:sldId id="407"/>
            <p14:sldId id="408"/>
            <p14:sldId id="390"/>
            <p14:sldId id="391"/>
            <p14:sldId id="417"/>
            <p14:sldId id="392"/>
            <p14:sldId id="393"/>
            <p14:sldId id="409"/>
            <p14:sldId id="410"/>
            <p14:sldId id="412"/>
            <p14:sldId id="411"/>
            <p14:sldId id="418"/>
            <p14:sldId id="419"/>
            <p14:sldId id="420"/>
            <p14:sldId id="426"/>
            <p14:sldId id="398"/>
            <p14:sldId id="423"/>
            <p14:sldId id="394"/>
            <p14:sldId id="395"/>
            <p14:sldId id="396"/>
            <p14:sldId id="397"/>
            <p14:sldId id="425"/>
            <p14:sldId id="421"/>
            <p14:sldId id="422"/>
            <p14:sldId id="377"/>
            <p14:sldId id="437"/>
            <p14:sldId id="429"/>
            <p14:sldId id="434"/>
            <p14:sldId id="435"/>
            <p14:sldId id="436"/>
            <p14:sldId id="415"/>
            <p14:sldId id="428"/>
            <p14:sldId id="414"/>
            <p14:sldId id="365"/>
            <p14:sldId id="43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2F2F2"/>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ä¸­åº¦æ ·å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8" autoAdjust="0"/>
    <p:restoredTop sz="87805" autoAdjust="0"/>
  </p:normalViewPr>
  <p:slideViewPr>
    <p:cSldViewPr snapToGrid="0">
      <p:cViewPr varScale="1">
        <p:scale>
          <a:sx n="65" d="100"/>
          <a:sy n="65" d="100"/>
        </p:scale>
        <p:origin x="1068" y="72"/>
      </p:cViewPr>
      <p:guideLst>
        <p:guide orient="horz" pos="2160"/>
        <p:guide pos="3840"/>
      </p:guideLst>
    </p:cSldViewPr>
  </p:slideViewPr>
  <p:outlineViewPr>
    <p:cViewPr>
      <p:scale>
        <a:sx n="33" d="100"/>
        <a:sy n="33" d="100"/>
      </p:scale>
      <p:origin x="0" y="12630"/>
    </p:cViewPr>
  </p:outlineViewPr>
  <p:notesTextViewPr>
    <p:cViewPr>
      <p:scale>
        <a:sx n="1" d="1"/>
        <a:sy n="1" d="1"/>
      </p:scale>
      <p:origin x="0" y="0"/>
    </p:cViewPr>
  </p:notesTextViewPr>
  <p:notesViewPr>
    <p:cSldViewPr snapToGrid="0">
      <p:cViewPr varScale="1">
        <p:scale>
          <a:sx n="73" d="100"/>
          <a:sy n="73" d="100"/>
        </p:scale>
        <p:origin x="-41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latin typeface="Times New Roman" pitchFamily="18" charset="0"/>
              <a:cs typeface="Times New Roman" pitchFamily="18" charset="0"/>
            </a:rPr>
            <a:t>Input</a:t>
          </a:r>
          <a:endParaRPr lang="zh-TW" altLang="en-US" dirty="0">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723A8EE-40C8-4548-B3A7-B904F4E6347A}" type="presOf" srcId="{D31D19C1-0385-431E-A18B-C62332F86519}" destId="{DBC46DAF-4671-4494-9B48-FAB6B2B2F78D}"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90A6E718-215A-4A81-A474-4D06FCFB824F}" type="presOf" srcId="{3692F98F-3C93-4AF9-98F8-2CC851E21B07}" destId="{6907A5C5-9178-4961-BD9B-10796A958D24}" srcOrd="0" destOrd="0" presId="urn:microsoft.com/office/officeart/2005/8/layout/chevron1"/>
    <dgm:cxn modelId="{AFCA6339-8400-494B-A462-777D4810E4F7}" type="presOf" srcId="{26CE7987-015F-404F-9531-0AB803931277}" destId="{73EB3698-0D7A-47B1-811D-FC8759F31ED4}"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C7D378D9-634A-46A2-BFC2-198560A0459E}" type="presOf" srcId="{9A90C153-D430-4FCF-8963-6962EFB9C0BB}" destId="{E127E968-DE1A-40D3-B4D5-2A8F1FAA912C}" srcOrd="0" destOrd="0" presId="urn:microsoft.com/office/officeart/2005/8/layout/chevron1"/>
    <dgm:cxn modelId="{C908CA24-826A-4B77-AAA0-B0FC70072E57}" type="presParOf" srcId="{73EB3698-0D7A-47B1-811D-FC8759F31ED4}" destId="{E127E968-DE1A-40D3-B4D5-2A8F1FAA912C}" srcOrd="0" destOrd="0" presId="urn:microsoft.com/office/officeart/2005/8/layout/chevron1"/>
    <dgm:cxn modelId="{83913B30-444B-472D-86A1-B077D279E262}" type="presParOf" srcId="{73EB3698-0D7A-47B1-811D-FC8759F31ED4}" destId="{65BC55EB-49F0-43D8-9BCB-D9F0F46BD41F}" srcOrd="1" destOrd="0" presId="urn:microsoft.com/office/officeart/2005/8/layout/chevron1"/>
    <dgm:cxn modelId="{061275E9-3EDA-4266-BE2D-E3430FAF042D}" type="presParOf" srcId="{73EB3698-0D7A-47B1-811D-FC8759F31ED4}" destId="{DBC46DAF-4671-4494-9B48-FAB6B2B2F78D}" srcOrd="2" destOrd="0" presId="urn:microsoft.com/office/officeart/2005/8/layout/chevron1"/>
    <dgm:cxn modelId="{36BDE8A8-FAEB-46DB-AD4F-9117B3015EC4}" type="presParOf" srcId="{73EB3698-0D7A-47B1-811D-FC8759F31ED4}" destId="{73AD826F-3F46-4D3B-A7E5-E49399921F6F}" srcOrd="3" destOrd="0" presId="urn:microsoft.com/office/officeart/2005/8/layout/chevron1"/>
    <dgm:cxn modelId="{F5B47A17-79EB-4BC8-8C80-2AE7580EEB2F}"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solidFill>
                <a:srgbClr val="C00000"/>
              </a:solidFill>
              <a:latin typeface="Times New Roman" pitchFamily="18" charset="0"/>
              <a:cs typeface="Times New Roman" pitchFamily="18" charset="0"/>
            </a:rPr>
            <a:t>Input</a:t>
          </a:r>
          <a:endParaRPr lang="zh-TW" altLang="en-US" dirty="0">
            <a:solidFill>
              <a:srgbClr val="C00000"/>
            </a:solidFill>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C40D420-89AA-436B-99B6-06EE88D14FF2}" type="presOf" srcId="{26CE7987-015F-404F-9531-0AB803931277}" destId="{73EB3698-0D7A-47B1-811D-FC8759F31ED4}" srcOrd="0" destOrd="0" presId="urn:microsoft.com/office/officeart/2005/8/layout/chevron1"/>
    <dgm:cxn modelId="{BFF9DC88-25EB-4885-A02B-6F822682CAC6}" type="presOf" srcId="{3692F98F-3C93-4AF9-98F8-2CC851E21B07}" destId="{6907A5C5-9178-4961-BD9B-10796A958D24}"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1B68D9E3-74F5-40FA-8E42-D3BD270CC0EC}" type="presOf" srcId="{9A90C153-D430-4FCF-8963-6962EFB9C0BB}" destId="{E127E968-DE1A-40D3-B4D5-2A8F1FAA912C}" srcOrd="0" destOrd="0" presId="urn:microsoft.com/office/officeart/2005/8/layout/chevron1"/>
    <dgm:cxn modelId="{85FBB417-0475-4222-975F-C853538B711D}" type="presOf" srcId="{D31D19C1-0385-431E-A18B-C62332F86519}" destId="{DBC46DAF-4671-4494-9B48-FAB6B2B2F78D}"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E214206D-51E8-44C3-9756-ACBFA5981E83}" type="presParOf" srcId="{73EB3698-0D7A-47B1-811D-FC8759F31ED4}" destId="{E127E968-DE1A-40D3-B4D5-2A8F1FAA912C}" srcOrd="0" destOrd="0" presId="urn:microsoft.com/office/officeart/2005/8/layout/chevron1"/>
    <dgm:cxn modelId="{5EBF176A-B1DB-4B3B-B609-565F9540D573}" type="presParOf" srcId="{73EB3698-0D7A-47B1-811D-FC8759F31ED4}" destId="{65BC55EB-49F0-43D8-9BCB-D9F0F46BD41F}" srcOrd="1" destOrd="0" presId="urn:microsoft.com/office/officeart/2005/8/layout/chevron1"/>
    <dgm:cxn modelId="{D2CFBE37-3E80-4FF2-A431-F49CBAF75CEA}" type="presParOf" srcId="{73EB3698-0D7A-47B1-811D-FC8759F31ED4}" destId="{DBC46DAF-4671-4494-9B48-FAB6B2B2F78D}" srcOrd="2" destOrd="0" presId="urn:microsoft.com/office/officeart/2005/8/layout/chevron1"/>
    <dgm:cxn modelId="{200C6D70-4844-4036-8AF5-527ADB1DD3B0}" type="presParOf" srcId="{73EB3698-0D7A-47B1-811D-FC8759F31ED4}" destId="{73AD826F-3F46-4D3B-A7E5-E49399921F6F}" srcOrd="3" destOrd="0" presId="urn:microsoft.com/office/officeart/2005/8/layout/chevron1"/>
    <dgm:cxn modelId="{95E8DBEE-63A4-498E-ACB9-C399F6514717}"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2045AE-1941-4134-8C75-41A0917373E5}" type="datetimeFigureOut">
              <a:rPr lang="zh-TW" altLang="en-US" smtClean="0"/>
              <a:t>2018/3/15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61E7E6-9615-4579-8E16-C6ACF37312FE}" type="slidenum">
              <a:rPr lang="zh-TW" altLang="en-US" smtClean="0"/>
              <a:t>‹#›</a:t>
            </a:fld>
            <a:endParaRPr lang="zh-TW" altLang="en-US"/>
          </a:p>
        </p:txBody>
      </p:sp>
    </p:spTree>
    <p:extLst>
      <p:ext uri="{BB962C8B-B14F-4D97-AF65-F5344CB8AC3E}">
        <p14:creationId xmlns:p14="http://schemas.microsoft.com/office/powerpoint/2010/main" val="79248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557CC-687A-4FAF-8472-56CCDC250691}" type="datetimeFigureOut">
              <a:rPr lang="zh-TW" altLang="en-US" smtClean="0"/>
              <a:t>2018/3/15</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4E5B5-0AEF-4B42-8E95-9ED5901DD372}" type="slidenum">
              <a:rPr lang="zh-TW" altLang="en-US" smtClean="0"/>
              <a:t>‹#›</a:t>
            </a:fld>
            <a:endParaRPr lang="zh-TW" altLang="en-US"/>
          </a:p>
        </p:txBody>
      </p:sp>
    </p:spTree>
    <p:extLst>
      <p:ext uri="{BB962C8B-B14F-4D97-AF65-F5344CB8AC3E}">
        <p14:creationId xmlns:p14="http://schemas.microsoft.com/office/powerpoint/2010/main" val="42942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a:t>
            </a:fld>
            <a:endParaRPr lang="zh-TW" altLang="en-US"/>
          </a:p>
        </p:txBody>
      </p:sp>
    </p:spTree>
    <p:extLst>
      <p:ext uri="{BB962C8B-B14F-4D97-AF65-F5344CB8AC3E}">
        <p14:creationId xmlns:p14="http://schemas.microsoft.com/office/powerpoint/2010/main" val="38405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個人學習經驗，我還是建議從課程開始學起</a:t>
            </a:r>
            <a:endParaRPr lang="en-US" altLang="zh-TW" dirty="0" smtClean="0"/>
          </a:p>
          <a:p>
            <a:r>
              <a:rPr lang="zh-TW" altLang="en-US" dirty="0" smtClean="0"/>
              <a:t>最襖能邊做專案</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15</a:t>
            </a:fld>
            <a:endParaRPr lang="zh-TW" altLang="en-US"/>
          </a:p>
        </p:txBody>
      </p:sp>
    </p:spTree>
    <p:extLst>
      <p:ext uri="{BB962C8B-B14F-4D97-AF65-F5344CB8AC3E}">
        <p14:creationId xmlns:p14="http://schemas.microsoft.com/office/powerpoint/2010/main" val="260688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16</a:t>
            </a:fld>
            <a:endParaRPr lang="zh-TW" altLang="en-US"/>
          </a:p>
        </p:txBody>
      </p:sp>
    </p:spTree>
    <p:extLst>
      <p:ext uri="{BB962C8B-B14F-4D97-AF65-F5344CB8AC3E}">
        <p14:creationId xmlns:p14="http://schemas.microsoft.com/office/powerpoint/2010/main" val="279622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24</a:t>
            </a:fld>
            <a:endParaRPr lang="zh-TW" altLang="en-US"/>
          </a:p>
        </p:txBody>
      </p:sp>
    </p:spTree>
    <p:extLst>
      <p:ext uri="{BB962C8B-B14F-4D97-AF65-F5344CB8AC3E}">
        <p14:creationId xmlns:p14="http://schemas.microsoft.com/office/powerpoint/2010/main" val="76785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smtClean="0">
                <a:sym typeface="Wingdings" panose="05000000000000000000" charset="2"/>
              </a:rPr>
              <a:t>區段程式碼 </a:t>
            </a:r>
            <a:r>
              <a:rPr lang="en-US" altLang="zh-TW" dirty="0" smtClean="0">
                <a:sym typeface="Wingdings" panose="05000000000000000000" charset="2"/>
              </a:rPr>
              <a:t>res</a:t>
            </a:r>
            <a:r>
              <a:rPr lang="zh-TW" altLang="en-US" dirty="0" smtClean="0">
                <a:sym typeface="Wingdings" panose="05000000000000000000" charset="2"/>
              </a:rPr>
              <a:t>為範例</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t>:</a:t>
            </a:r>
            <a:r>
              <a:rPr lang="zh-TW" altLang="en-US" dirty="0" smtClean="0"/>
              <a:t> </a:t>
            </a:r>
            <a:r>
              <a:rPr lang="en-US" altLang="zh-TW" dirty="0" smtClean="0"/>
              <a:t>open</a:t>
            </a:r>
            <a:r>
              <a:rPr lang="en-US" altLang="zh-TW" baseline="0" dirty="0" smtClean="0"/>
              <a:t> source </a:t>
            </a:r>
            <a:r>
              <a:rPr lang="en-US" altLang="zh-TW" baseline="0" dirty="0" err="1" smtClean="0"/>
              <a:t>lang</a:t>
            </a:r>
            <a:r>
              <a:rPr lang="en-US" altLang="zh-TW" baseline="0" dirty="0" smtClean="0"/>
              <a:t>, see the source code( default functions )</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28</a:t>
            </a:fld>
            <a:endParaRPr lang="zh-TW" altLang="en-US"/>
          </a:p>
        </p:txBody>
      </p:sp>
    </p:spTree>
    <p:extLst>
      <p:ext uri="{BB962C8B-B14F-4D97-AF65-F5344CB8AC3E}">
        <p14:creationId xmlns:p14="http://schemas.microsoft.com/office/powerpoint/2010/main" val="303960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http://vincentarelbundock.github.io/Rdatasets/datasets.html</a:t>
            </a:r>
          </a:p>
          <a:p>
            <a:r>
              <a:rPr lang="en-US" altLang="zh-TW" sz="1200" b="0" i="0" kern="1200" dirty="0" err="1" smtClean="0">
                <a:solidFill>
                  <a:schemeClr val="tx1"/>
                </a:solidFill>
                <a:effectLst/>
                <a:latin typeface="+mn-lt"/>
                <a:ea typeface="+mn-ea"/>
                <a:cs typeface="+mn-cs"/>
              </a:rPr>
              <a:t>Carseats</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40</a:t>
            </a:fld>
            <a:endParaRPr lang="zh-TW" altLang="en-US"/>
          </a:p>
        </p:txBody>
      </p:sp>
    </p:spTree>
    <p:extLst>
      <p:ext uri="{BB962C8B-B14F-4D97-AF65-F5344CB8AC3E}">
        <p14:creationId xmlns:p14="http://schemas.microsoft.com/office/powerpoint/2010/main" val="1140902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http://vincentarelbundock.github.io/Rdatasets/doc/ISLR/Carseats.html</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42</a:t>
            </a:fld>
            <a:endParaRPr lang="zh-TW" altLang="en-US"/>
          </a:p>
        </p:txBody>
      </p:sp>
    </p:spTree>
    <p:extLst>
      <p:ext uri="{BB962C8B-B14F-4D97-AF65-F5344CB8AC3E}">
        <p14:creationId xmlns:p14="http://schemas.microsoft.com/office/powerpoint/2010/main" val="44563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50</a:t>
            </a:fld>
            <a:endParaRPr lang="zh-TW" altLang="en-US"/>
          </a:p>
        </p:txBody>
      </p:sp>
    </p:spTree>
    <p:extLst>
      <p:ext uri="{BB962C8B-B14F-4D97-AF65-F5344CB8AC3E}">
        <p14:creationId xmlns:p14="http://schemas.microsoft.com/office/powerpoint/2010/main" val="348727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a:t>
            </a:fld>
            <a:endParaRPr lang="zh-TW" altLang="en-US"/>
          </a:p>
        </p:txBody>
      </p:sp>
    </p:spTree>
    <p:extLst>
      <p:ext uri="{BB962C8B-B14F-4D97-AF65-F5344CB8AC3E}">
        <p14:creationId xmlns:p14="http://schemas.microsoft.com/office/powerpoint/2010/main" val="111963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TW" altLang="en-US" dirty="0" smtClean="0"/>
              <a:t>課程總覽</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a:t>
            </a:fld>
            <a:endParaRPr lang="zh-TW" altLang="en-US"/>
          </a:p>
        </p:txBody>
      </p:sp>
    </p:spTree>
    <p:extLst>
      <p:ext uri="{BB962C8B-B14F-4D97-AF65-F5344CB8AC3E}">
        <p14:creationId xmlns:p14="http://schemas.microsoft.com/office/powerpoint/2010/main" val="258582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文字探勘</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7</a:t>
            </a:fld>
            <a:endParaRPr lang="zh-TW" altLang="en-US"/>
          </a:p>
        </p:txBody>
      </p:sp>
    </p:spTree>
    <p:extLst>
      <p:ext uri="{BB962C8B-B14F-4D97-AF65-F5344CB8AC3E}">
        <p14:creationId xmlns:p14="http://schemas.microsoft.com/office/powerpoint/2010/main" val="18076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行銷資訊系統</a:t>
            </a:r>
            <a:r>
              <a:rPr lang="en-US" altLang="zh-TW" dirty="0" smtClean="0"/>
              <a:t>:</a:t>
            </a:r>
            <a:r>
              <a:rPr lang="zh-TW" altLang="en-US" dirty="0" smtClean="0"/>
              <a:t>傳統</a:t>
            </a:r>
            <a:r>
              <a:rPr lang="en-US" altLang="zh-TW" dirty="0" smtClean="0"/>
              <a:t>FB</a:t>
            </a:r>
            <a:r>
              <a:rPr lang="zh-TW" altLang="en-US" dirty="0" smtClean="0"/>
              <a:t>行銷或</a:t>
            </a:r>
            <a:r>
              <a:rPr lang="en-US" altLang="zh-TW" dirty="0" smtClean="0"/>
              <a:t>GA</a:t>
            </a:r>
            <a:r>
              <a:rPr lang="zh-TW" altLang="en-US" dirty="0" smtClean="0"/>
              <a:t>的部分，展開到</a:t>
            </a:r>
            <a:r>
              <a:rPr lang="en-US" altLang="zh-TW" dirty="0" smtClean="0"/>
              <a:t>Targeting</a:t>
            </a:r>
            <a:r>
              <a:rPr lang="zh-TW" altLang="en-US" dirty="0" smtClean="0"/>
              <a:t>，僅用群體描述受眾狀況，無法分享每一個消費者具體想要什麼。</a:t>
            </a:r>
            <a:endParaRPr lang="en-US" altLang="zh-TW" dirty="0" smtClean="0"/>
          </a:p>
          <a:p>
            <a:r>
              <a:rPr lang="zh-TW" altLang="en-US" dirty="0" smtClean="0"/>
              <a:t>行銷研究</a:t>
            </a:r>
            <a:r>
              <a:rPr lang="en-US" altLang="zh-TW" dirty="0" smtClean="0"/>
              <a:t>:</a:t>
            </a:r>
            <a:r>
              <a:rPr lang="zh-TW" altLang="en-US" dirty="0" smtClean="0"/>
              <a:t>通常在研究論文上，並沒有一個系統化的方式來做</a:t>
            </a:r>
            <a:endParaRPr lang="en-US" altLang="zh-TW" dirty="0" smtClean="0"/>
          </a:p>
          <a:p>
            <a:r>
              <a:rPr lang="zh-TW" altLang="en-US" dirty="0" smtClean="0"/>
              <a:t>機器學習</a:t>
            </a:r>
            <a:r>
              <a:rPr lang="en-US" altLang="zh-TW" dirty="0" smtClean="0"/>
              <a:t>:</a:t>
            </a:r>
            <a:r>
              <a:rPr lang="zh-TW" altLang="en-US" dirty="0" smtClean="0"/>
              <a:t>要能夠讓企業真正獲利</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8</a:t>
            </a:fld>
            <a:endParaRPr lang="zh-TW" altLang="en-US"/>
          </a:p>
        </p:txBody>
      </p:sp>
    </p:spTree>
    <p:extLst>
      <p:ext uri="{BB962C8B-B14F-4D97-AF65-F5344CB8AC3E}">
        <p14:creationId xmlns:p14="http://schemas.microsoft.com/office/powerpoint/2010/main" val="330800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具體來說，我們應該如何學習</a:t>
            </a:r>
            <a:r>
              <a:rPr lang="en-US" altLang="zh-TW" dirty="0" smtClean="0"/>
              <a:t>?</a:t>
            </a:r>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11</a:t>
            </a:fld>
            <a:endParaRPr lang="zh-TW" altLang="en-US"/>
          </a:p>
        </p:txBody>
      </p:sp>
    </p:spTree>
    <p:extLst>
      <p:ext uri="{BB962C8B-B14F-4D97-AF65-F5344CB8AC3E}">
        <p14:creationId xmlns:p14="http://schemas.microsoft.com/office/powerpoint/2010/main" val="330493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主要因為在</a:t>
            </a:r>
            <a:r>
              <a:rPr lang="en-US" altLang="zh-TW" dirty="0" smtClean="0"/>
              <a:t>business</a:t>
            </a:r>
            <a:r>
              <a:rPr lang="zh-TW" altLang="en-US" dirty="0" smtClean="0"/>
              <a:t>的方面，大多數是以商業報告的方式呈現，進而決定獲利目標</a:t>
            </a:r>
            <a:endParaRPr lang="en-US" altLang="zh-TW" dirty="0" smtClean="0"/>
          </a:p>
          <a:p>
            <a:r>
              <a:rPr lang="zh-TW" altLang="en-US" dirty="0" smtClean="0"/>
              <a:t>但是現在企業</a:t>
            </a:r>
            <a:r>
              <a:rPr lang="en-US" altLang="zh-TW" dirty="0" err="1" smtClean="0"/>
              <a:t>STP</a:t>
            </a:r>
            <a:r>
              <a:rPr lang="zh-TW" altLang="en-US" dirty="0" smtClean="0"/>
              <a:t>的循環方式逐漸提高，所以建議以</a:t>
            </a:r>
            <a:r>
              <a:rPr lang="en-US" altLang="zh-TW" dirty="0" err="1" smtClean="0"/>
              <a:t>py</a:t>
            </a:r>
            <a:r>
              <a:rPr lang="zh-TW" altLang="en-US" dirty="0" smtClean="0"/>
              <a:t>來作動態競爭系統通常會比較好，且遠比</a:t>
            </a:r>
            <a:r>
              <a:rPr lang="en-US" altLang="zh-TW" dirty="0" smtClean="0"/>
              <a:t>java</a:t>
            </a:r>
            <a:r>
              <a:rPr lang="zh-TW" altLang="en-US" dirty="0" smtClean="0"/>
              <a:t>等程式語言來說簡單很多</a:t>
            </a:r>
            <a:endParaRPr lang="en-US" altLang="zh-TW" dirty="0" smtClean="0"/>
          </a:p>
          <a:p>
            <a:r>
              <a:rPr lang="zh-TW" altLang="en-US" dirty="0" smtClean="0"/>
              <a:t>那為何就不用</a:t>
            </a:r>
            <a:r>
              <a:rPr lang="en-US" altLang="zh-TW" dirty="0" err="1" smtClean="0"/>
              <a:t>py</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12</a:t>
            </a:fld>
            <a:endParaRPr lang="zh-TW" altLang="en-US"/>
          </a:p>
        </p:txBody>
      </p:sp>
    </p:spTree>
    <p:extLst>
      <p:ext uri="{BB962C8B-B14F-4D97-AF65-F5344CB8AC3E}">
        <p14:creationId xmlns:p14="http://schemas.microsoft.com/office/powerpoint/2010/main" val="80024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以技術性層面來說</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13</a:t>
            </a:fld>
            <a:endParaRPr lang="zh-TW" altLang="en-US"/>
          </a:p>
        </p:txBody>
      </p:sp>
    </p:spTree>
    <p:extLst>
      <p:ext uri="{BB962C8B-B14F-4D97-AF65-F5344CB8AC3E}">
        <p14:creationId xmlns:p14="http://schemas.microsoft.com/office/powerpoint/2010/main" val="34099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學習好了就要開始實作</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14</a:t>
            </a:fld>
            <a:endParaRPr lang="zh-TW" altLang="en-US"/>
          </a:p>
        </p:txBody>
      </p:sp>
    </p:spTree>
    <p:extLst>
      <p:ext uri="{BB962C8B-B14F-4D97-AF65-F5344CB8AC3E}">
        <p14:creationId xmlns:p14="http://schemas.microsoft.com/office/powerpoint/2010/main" val="85896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9C9EC366-8DD2-4CC3-A511-FDD70FB0FFB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dirty="0" smtClean="0"/>
              <a:t>按一下以編輯母片標題樣式</a:t>
            </a:r>
            <a:endParaRPr lang="en-US" dirty="0"/>
          </a:p>
        </p:txBody>
      </p:sp>
      <p:sp>
        <p:nvSpPr>
          <p:cNvPr id="3" name="Picture Placeholder 2"/>
          <p:cNvSpPr>
            <a:spLocks noGrp="1" noChangeAspect="1"/>
          </p:cNvSpPr>
          <p:nvPr>
            <p:ph type="pic" idx="1" hasCustomPrompt="1"/>
          </p:nvPr>
        </p:nvSpPr>
        <p:spPr>
          <a:xfrm>
            <a:off x="5181600" y="741364"/>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smtClean="0"/>
              <a:t>按一下以編輯母片文字樣式</a:t>
            </a:r>
          </a:p>
        </p:txBody>
      </p:sp>
      <p:sp>
        <p:nvSpPr>
          <p:cNvPr id="5" name="Date Placeholder 4"/>
          <p:cNvSpPr>
            <a:spLocks noGrp="1"/>
          </p:cNvSpPr>
          <p:nvPr>
            <p:ph type="dt" sz="half" idx="10"/>
          </p:nvPr>
        </p:nvSpPr>
        <p:spPr/>
        <p:txBody>
          <a:bodyPr/>
          <a:lstStyle/>
          <a:p>
            <a:fld id="{F49B8FF4-7573-4ED5-8A85-0ADEAA68B4EC}"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83621BB-6C7C-4B3C-B37A-D289DE8EE2A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6"/>
            <a:ext cx="2628900" cy="5811839"/>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a:xfrm>
            <a:off x="838201" y="365126"/>
            <a:ext cx="7734300" cy="5811839"/>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3168211-4D27-4A04-870D-FFB7FE5C203B}"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封面投影片">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000" b="1" i="0">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5144106"/>
            <a:ext cx="9144000" cy="608673"/>
          </a:xfrm>
        </p:spPr>
        <p:txBody>
          <a:bodyPr/>
          <a:lstStyle>
            <a:lvl1pPr marL="0" indent="0" algn="ctr">
              <a:buNone/>
              <a:defRPr sz="2400" b="1" i="0">
                <a:latin typeface="Microsoft JhengHei" charset="-120"/>
                <a:ea typeface="Microsoft JhengHei" charset="-120"/>
                <a:cs typeface="Microsoft JhengHei"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sp>
        <p:nvSpPr>
          <p:cNvPr id="10" name="副標題 2"/>
          <p:cNvSpPr txBox="1"/>
          <p:nvPr/>
        </p:nvSpPr>
        <p:spPr>
          <a:xfrm>
            <a:off x="1524000" y="5193507"/>
            <a:ext cx="9144000" cy="625475"/>
          </a:xfrm>
          <a:prstGeom prst="rect">
            <a:avLst/>
          </a:prstGeom>
        </p:spPr>
        <p:txBody>
          <a:bodyPr vert="horz" lIns="121917" tIns="60958" rIns="121917" bIns="60958" rtlCol="0">
            <a:normAutofit/>
          </a:bodyPr>
          <a:lst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a:lstStyle>
          <a:p>
            <a:endParaRPr lang="zh-TW" altLang="en-US" b="1" dirty="0">
              <a:latin typeface="Microsoft JhengHei" charset="-120"/>
              <a:ea typeface="Microsoft JhengHei" charset="-120"/>
              <a:cs typeface="Microsoft JhengHei" charset="-120"/>
            </a:endParaRPr>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664" y="3620799"/>
            <a:ext cx="1722672" cy="1370808"/>
          </a:xfrm>
          <a:prstGeom prst="rect">
            <a:avLst/>
          </a:prstGeom>
        </p:spPr>
      </p:pic>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normAutofit/>
          </a:bodyPr>
          <a:lstStyle>
            <a:lvl1pPr>
              <a:defRPr sz="4300" b="1">
                <a:solidFill>
                  <a:srgbClr val="3333FF"/>
                </a:solidFill>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Content Placeholder 2"/>
          <p:cNvSpPr>
            <a:spLocks noGrp="1"/>
          </p:cNvSpPr>
          <p:nvPr>
            <p:ph idx="1" hasCustomPrompt="1"/>
          </p:nvPr>
        </p:nvSpPr>
        <p:spPr/>
        <p:txBody>
          <a:bodyPr/>
          <a:lstStyle>
            <a:lvl1pPr marL="514350" indent="-514350">
              <a:buClr>
                <a:srgbClr val="3333FF"/>
              </a:buClr>
              <a:buFont typeface="+mj-lt"/>
              <a:buAutoNum type="arabicPeriod"/>
              <a:defRPr>
                <a:latin typeface="Times New Roman" pitchFamily="18" charset="0"/>
                <a:ea typeface="標楷體" panose="03000509000000000000" pitchFamily="65" charset="-120"/>
                <a:cs typeface="Times New Roman" pitchFamily="18" charset="0"/>
              </a:defRPr>
            </a:lvl1pPr>
            <a:lvl2pPr marL="914400" indent="-457200">
              <a:buFont typeface="+mj-lt"/>
              <a:buAutoNum type="arabicParenR"/>
              <a:defRPr>
                <a:latin typeface="Times New Roman" pitchFamily="18" charset="0"/>
                <a:ea typeface="標楷體" panose="03000509000000000000" pitchFamily="65" charset="-120"/>
                <a:cs typeface="Times New Roman" pitchFamily="18" charset="0"/>
              </a:defRPr>
            </a:lvl2pPr>
            <a:lvl3pPr>
              <a:defRPr>
                <a:latin typeface="Times New Roman" pitchFamily="18" charset="0"/>
                <a:ea typeface="標楷體" panose="03000509000000000000" pitchFamily="65" charset="-120"/>
                <a:cs typeface="Times New Roman" pitchFamily="18" charset="0"/>
              </a:defRPr>
            </a:lvl3pPr>
            <a:lvl4pPr>
              <a:defRPr>
                <a:latin typeface="Times New Roman" pitchFamily="18" charset="0"/>
                <a:ea typeface="標楷體" panose="03000509000000000000" pitchFamily="65" charset="-120"/>
                <a:cs typeface="Times New Roman" pitchFamily="18" charset="0"/>
              </a:defRPr>
            </a:lvl4pPr>
            <a:lvl5pPr>
              <a:defRPr>
                <a:latin typeface="Times New Roman" pitchFamily="18" charset="0"/>
                <a:ea typeface="標楷體" panose="03000509000000000000" pitchFamily="65" charset="-12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ED3E3875-60EA-42A6-A631-991C7CB30226}"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grpSp>
        <p:nvGrpSpPr>
          <p:cNvPr id="10" name="群組 9"/>
          <p:cNvGrpSpPr/>
          <p:nvPr userDrawn="1"/>
        </p:nvGrpSpPr>
        <p:grpSpPr>
          <a:xfrm>
            <a:off x="11063397" y="137903"/>
            <a:ext cx="992799" cy="1019274"/>
            <a:chOff x="391300" y="3477468"/>
            <a:chExt cx="1747960" cy="1794572"/>
          </a:xfrm>
        </p:grpSpPr>
        <p:pic>
          <p:nvPicPr>
            <p:cNvPr id="11" name="Picture 2" descr="\\VBOXSVR\share\183818_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D8A7194-59A0-44A9-9EC1-E13FB96A47C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3CB6A73-2E86-45FF-946A-361A80F2AAFF}" type="datetime1">
              <a:rPr lang="zh-TW" altLang="en-US" smtClean="0"/>
              <a:t>2018/3/15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Date Placeholder 1"/>
          <p:cNvSpPr>
            <a:spLocks noGrp="1"/>
          </p:cNvSpPr>
          <p:nvPr>
            <p:ph type="dt" sz="half" idx="10"/>
          </p:nvPr>
        </p:nvSpPr>
        <p:spPr/>
        <p:txBody>
          <a:bodyPr/>
          <a:lstStyle/>
          <a:p>
            <a:fld id="{270F55C7-51CD-4B70-981A-F9954599C4E5}" type="datetime1">
              <a:rPr lang="zh-TW" altLang="en-US" smtClean="0"/>
              <a:t>2018/3/15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41CDB99-5BE7-4D8A-AAB2-EFCCE1536CD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121917" tIns="60958" rIns="121917" bIns="60958"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121917" tIns="60958" rIns="121917" bIns="60958"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121917" tIns="60958" rIns="121917" bIns="60958" rtlCol="0" anchor="ctr"/>
          <a:lstStyle>
            <a:lvl1pPr algn="l">
              <a:defRPr sz="1200">
                <a:solidFill>
                  <a:schemeClr val="tx1">
                    <a:tint val="75000"/>
                  </a:schemeClr>
                </a:solidFill>
              </a:defRPr>
            </a:lvl1p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121917" tIns="60958" rIns="121917" bIns="60958"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fld id="{849DCDFE-E9AF-4D91-9097-CC270D138A40}"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ward1010801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mailto:linzino7@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channel/UC2ggjtuuWvxrHHHiaDH1dlQ/playlist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udemy.com/machinelearning/learn/v4/over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SKSD/DeepNLP-models-Pytorch" TargetMode="External"/><Relationship Id="rId2" Type="http://schemas.openxmlformats.org/officeDocument/2006/relationships/hyperlink" Target="https://github.com/chenyuntc/pytorch-book" TargetMode="External"/><Relationship Id="rId1" Type="http://schemas.openxmlformats.org/officeDocument/2006/relationships/slideLayout" Target="../slideLayouts/slideLayout3.xml"/><Relationship Id="rId5" Type="http://schemas.openxmlformats.org/officeDocument/2006/relationships/hyperlink" Target="https://github.com/zake7749/Chatbot" TargetMode="External"/><Relationship Id="rId4" Type="http://schemas.openxmlformats.org/officeDocument/2006/relationships/hyperlink" Target="https://github.com/maciejkula/spotligh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1.jpe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hyperlink" Target="https://www.datacamp.com/community/tutorials/r-or-python-for-data-analysis#gs.vFp6RH0"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vincentarelbundock.github.io/Rdatasets/doc/ISLR/Carseat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urcosme.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122363"/>
            <a:ext cx="9144000" cy="2387600"/>
          </a:xfrm>
        </p:spPr>
        <p:txBody>
          <a:bodyPr/>
          <a:lstStyle/>
          <a:p>
            <a:r>
              <a:rPr lang="en-US" altLang="zh-TW" dirty="0" smtClean="0">
                <a:latin typeface="Times New Roman" pitchFamily="18" charset="0"/>
                <a:ea typeface="標楷體" panose="03000509000000000000" pitchFamily="65" charset="-120"/>
                <a:cs typeface="Times New Roman" pitchFamily="18" charset="0"/>
              </a:rPr>
              <a:t>1062-</a:t>
            </a:r>
            <a:r>
              <a:rPr lang="zh-TW" altLang="en-US" dirty="0" smtClean="0">
                <a:latin typeface="Times New Roman" pitchFamily="18" charset="0"/>
                <a:ea typeface="標楷體" panose="03000509000000000000" pitchFamily="65" charset="-120"/>
                <a:cs typeface="Times New Roman" pitchFamily="18" charset="0"/>
              </a:rPr>
              <a:t>行銷資料科學</a:t>
            </a:r>
            <a:endParaRPr lang="zh-TW" altLang="en-US" dirty="0">
              <a:latin typeface="Times New Roman" pitchFamily="18" charset="0"/>
              <a:ea typeface="標楷體" panose="03000509000000000000" pitchFamily="65" charset="-120"/>
              <a:cs typeface="Times New Roman" pitchFamily="18" charset="0"/>
            </a:endParaRPr>
          </a:p>
        </p:txBody>
      </p:sp>
      <p:sp>
        <p:nvSpPr>
          <p:cNvPr id="3" name="Subtitle 2"/>
          <p:cNvSpPr>
            <a:spLocks noGrp="1"/>
          </p:cNvSpPr>
          <p:nvPr>
            <p:ph type="subTitle" idx="1"/>
          </p:nvPr>
        </p:nvSpPr>
        <p:spPr>
          <a:xfrm>
            <a:off x="3573821" y="3683633"/>
            <a:ext cx="7330358" cy="2160814"/>
          </a:xfrm>
        </p:spPr>
        <p:txBody>
          <a:bodyPr/>
          <a:lstStyle/>
          <a:p>
            <a:r>
              <a:rPr lang="zh-TW" altLang="en-US" sz="3600" dirty="0" smtClean="0">
                <a:latin typeface="Times New Roman" pitchFamily="18" charset="0"/>
                <a:ea typeface="標楷體" panose="03000509000000000000" pitchFamily="65" charset="-120"/>
                <a:cs typeface="Times New Roman" pitchFamily="18" charset="0"/>
              </a:rPr>
              <a:t>實作</a:t>
            </a:r>
            <a:r>
              <a:rPr lang="en-US" altLang="zh-TW" sz="36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zh-TW" altLang="zh-TW" sz="3600" b="1" dirty="0" smtClean="0">
                <a:latin typeface="Times New Roman" pitchFamily="18" charset="0"/>
                <a:ea typeface="標楷體" panose="03000509000000000000" pitchFamily="65" charset="-120"/>
                <a:cs typeface="Times New Roman" pitchFamily="18" charset="0"/>
              </a:rPr>
              <a:t>：</a:t>
            </a:r>
            <a:r>
              <a:rPr lang="zh-TW" altLang="zh-TW" sz="3200" dirty="0">
                <a:latin typeface="Times New Roman" pitchFamily="18" charset="0"/>
                <a:ea typeface="標楷體" panose="03000509000000000000" pitchFamily="65" charset="-120"/>
                <a:cs typeface="Times New Roman" pitchFamily="18" charset="0"/>
              </a:rPr>
              <a:t>資料科學趨勢與工具</a:t>
            </a:r>
            <a:r>
              <a:rPr lang="zh-TW" altLang="zh-TW" sz="3200" dirty="0" smtClean="0">
                <a:latin typeface="Times New Roman" pitchFamily="18" charset="0"/>
                <a:ea typeface="標楷體" panose="03000509000000000000" pitchFamily="65" charset="-120"/>
                <a:cs typeface="Times New Roman" pitchFamily="18" charset="0"/>
              </a:rPr>
              <a:t>資源</a:t>
            </a:r>
            <a:r>
              <a:rPr lang="zh-TW" altLang="en-US" sz="3200" dirty="0" smtClean="0">
                <a:latin typeface="Times New Roman" pitchFamily="18" charset="0"/>
                <a:ea typeface="標楷體" panose="03000509000000000000" pitchFamily="65" charset="-120"/>
                <a:cs typeface="Times New Roman" pitchFamily="18" charset="0"/>
              </a:rPr>
              <a:t>入門</a:t>
            </a:r>
            <a:endParaRPr lang="en-US" altLang="zh-TW" sz="3200" dirty="0" smtClean="0">
              <a:latin typeface="Times New Roman" pitchFamily="18" charset="0"/>
              <a:ea typeface="標楷體" panose="03000509000000000000" pitchFamily="65" charset="-120"/>
              <a:cs typeface="Times New Roman" pitchFamily="18" charset="0"/>
            </a:endParaRPr>
          </a:p>
          <a:p>
            <a:pPr algn="l"/>
            <a:r>
              <a:rPr lang="zh-TW" altLang="en-US" sz="2400" dirty="0" smtClean="0">
                <a:latin typeface="Times New Roman" pitchFamily="18" charset="0"/>
                <a:ea typeface="標楷體" panose="03000509000000000000" pitchFamily="65" charset="-120"/>
                <a:cs typeface="Times New Roman" pitchFamily="18" charset="0"/>
              </a:rPr>
              <a:t>講者</a:t>
            </a:r>
            <a:r>
              <a:rPr lang="en-US" altLang="zh-TW" sz="2400" dirty="0" smtClean="0">
                <a:latin typeface="Times New Roman" pitchFamily="18" charset="0"/>
                <a:ea typeface="標楷體" panose="03000509000000000000" pitchFamily="65" charset="-120"/>
                <a:cs typeface="Times New Roman" pitchFamily="18" charset="0"/>
              </a:rPr>
              <a:t>1</a:t>
            </a:r>
            <a:r>
              <a:rPr lang="zh-TW" altLang="en-US" sz="2400" dirty="0" smtClean="0">
                <a:latin typeface="Times New Roman" pitchFamily="18" charset="0"/>
                <a:ea typeface="標楷體" panose="03000509000000000000" pitchFamily="65" charset="-120"/>
                <a:cs typeface="Times New Roman" pitchFamily="18" charset="0"/>
              </a:rPr>
              <a:t>：鍾皓軒</a:t>
            </a:r>
            <a:r>
              <a:rPr lang="zh-TW" altLang="en-US" sz="24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hlinkClick r:id="rId3"/>
              </a:rPr>
              <a:t>howard10108017@gmail.com</a:t>
            </a:r>
            <a:endPar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endParaRPr>
          </a:p>
          <a:p>
            <a:pPr algn="l"/>
            <a:r>
              <a:rPr lang="zh-TW" altLang="en-US" dirty="0">
                <a:latin typeface="Times New Roman" pitchFamily="18" charset="0"/>
                <a:ea typeface="標楷體" panose="03000509000000000000" pitchFamily="65" charset="-120"/>
                <a:cs typeface="Times New Roman" pitchFamily="18" charset="0"/>
              </a:rPr>
              <a:t>講</a:t>
            </a:r>
            <a:r>
              <a:rPr lang="zh-TW" altLang="en-US" dirty="0" smtClean="0">
                <a:latin typeface="Times New Roman" pitchFamily="18" charset="0"/>
                <a:ea typeface="標楷體" panose="03000509000000000000" pitchFamily="65" charset="-120"/>
                <a:cs typeface="Times New Roman" pitchFamily="18" charset="0"/>
              </a:rPr>
              <a:t>者</a:t>
            </a:r>
            <a:r>
              <a:rPr lang="en-US" altLang="zh-TW" dirty="0" smtClean="0">
                <a:latin typeface="Times New Roman" pitchFamily="18" charset="0"/>
                <a:ea typeface="標楷體" panose="03000509000000000000" pitchFamily="65" charset="-120"/>
                <a:cs typeface="Times New Roman" pitchFamily="18" charset="0"/>
              </a:rPr>
              <a:t>2</a:t>
            </a:r>
            <a:r>
              <a:rPr lang="zh-TW" altLang="en-US" dirty="0" smtClean="0">
                <a:latin typeface="Times New Roman" pitchFamily="18" charset="0"/>
                <a:ea typeface="標楷體" panose="03000509000000000000" pitchFamily="65" charset="-120"/>
                <a:cs typeface="Times New Roman" pitchFamily="18" charset="0"/>
              </a:rPr>
              <a:t>：林建興</a:t>
            </a:r>
            <a:r>
              <a:rPr lang="zh-TW" altLang="en-US"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hlinkClick r:id="rId4"/>
              </a:rPr>
              <a:t>linzino7@gmail.com</a:t>
            </a:r>
            <a:endPar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endParaRPr>
          </a:p>
          <a:p>
            <a:endParaRPr lang="zh-TW" altLang="en-US" sz="2400" dirty="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a:t>
            </a:fld>
            <a:endParaRPr lang="zh-TW" altLang="en-US" dirty="0"/>
          </a:p>
        </p:txBody>
      </p:sp>
      <p:grpSp>
        <p:nvGrpSpPr>
          <p:cNvPr id="6" name="群組 5"/>
          <p:cNvGrpSpPr/>
          <p:nvPr/>
        </p:nvGrpSpPr>
        <p:grpSpPr>
          <a:xfrm>
            <a:off x="1039000" y="2440694"/>
            <a:ext cx="2263000" cy="2323346"/>
            <a:chOff x="391300" y="3477468"/>
            <a:chExt cx="1747960" cy="1794572"/>
          </a:xfrm>
        </p:grpSpPr>
        <p:pic>
          <p:nvPicPr>
            <p:cNvPr id="1026" name="Picture 2" descr="\\VBOXSVR\share\183818_medi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smtClean="0"/>
              <a:t>?</a:t>
            </a:r>
            <a:r>
              <a:rPr lang="zh-TW" altLang="en-US" dirty="0" smtClean="0"/>
              <a:t> </a:t>
            </a:r>
            <a:r>
              <a:rPr lang="en-US" altLang="zh-TW" dirty="0" smtClean="0"/>
              <a:t>–</a:t>
            </a:r>
            <a:r>
              <a:rPr lang="zh-TW" altLang="en-US" dirty="0" smtClean="0"/>
              <a:t> </a:t>
            </a:r>
            <a:r>
              <a:rPr lang="en-US" altLang="zh-TW" dirty="0" err="1" smtClean="0"/>
              <a:t>kaggle</a:t>
            </a:r>
            <a:r>
              <a:rPr lang="zh-TW" altLang="en-US" dirty="0" smtClean="0"/>
              <a:t>調查平台</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10</a:t>
            </a:fld>
            <a:endParaRPr lang="zh-TW"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6" y="1915886"/>
            <a:ext cx="10559142" cy="444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資料科學家怎麼說</a:t>
            </a:r>
            <a:r>
              <a:rPr lang="en-US" altLang="zh-TW" dirty="0" smtClean="0"/>
              <a:t>?</a:t>
            </a:r>
            <a:r>
              <a:rPr lang="zh-TW" altLang="en-US" dirty="0" smtClean="0"/>
              <a:t> </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11</a:t>
            </a:fld>
            <a:endParaRPr lang="zh-TW"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4" y="1626863"/>
            <a:ext cx="11106830" cy="480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362200" y="2558143"/>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8327571" y="3037115"/>
            <a:ext cx="489858"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362200" y="3461657"/>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362200" y="5312229"/>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a:t>?</a:t>
            </a:r>
            <a:r>
              <a:rPr lang="zh-TW" altLang="en-US" dirty="0"/>
              <a:t> </a:t>
            </a:r>
            <a:r>
              <a:rPr lang="en-US" altLang="zh-TW" dirty="0" smtClean="0"/>
              <a:t>– why use R?</a:t>
            </a:r>
            <a:endParaRPr lang="zh-TW" altLang="en-US" dirty="0"/>
          </a:p>
        </p:txBody>
      </p:sp>
      <p:sp>
        <p:nvSpPr>
          <p:cNvPr id="3" name="內容版面配置區 2"/>
          <p:cNvSpPr>
            <a:spLocks noGrp="1"/>
          </p:cNvSpPr>
          <p:nvPr>
            <p:ph idx="1"/>
          </p:nvPr>
        </p:nvSpPr>
        <p:spPr/>
        <p:txBody>
          <a:bodyPr/>
          <a:lstStyle/>
          <a:p>
            <a:r>
              <a:rPr lang="zh-TW" altLang="en-US" b="1" dirty="0" smtClean="0"/>
              <a:t>使用</a:t>
            </a:r>
            <a:r>
              <a:rPr lang="en-US" altLang="zh-TW" b="1" dirty="0" smtClean="0"/>
              <a:t>R</a:t>
            </a:r>
            <a:r>
              <a:rPr lang="zh-TW" altLang="en-US" b="1" dirty="0" smtClean="0"/>
              <a:t>比例高</a:t>
            </a:r>
            <a:endParaRPr lang="en-US" altLang="zh-TW" b="1" dirty="0" smtClean="0"/>
          </a:p>
          <a:p>
            <a:pPr lvl="1"/>
            <a:r>
              <a:rPr lang="zh-TW" altLang="en-US" b="1" dirty="0" smtClean="0"/>
              <a:t>資料分析師</a:t>
            </a:r>
            <a:endParaRPr lang="en-US" altLang="zh-TW" b="1" dirty="0" smtClean="0"/>
          </a:p>
          <a:p>
            <a:pPr lvl="1"/>
            <a:r>
              <a:rPr lang="zh-TW" altLang="en-US" b="1" dirty="0"/>
              <a:t>商業分析</a:t>
            </a:r>
            <a:r>
              <a:rPr lang="zh-TW" altLang="en-US" b="1" dirty="0" smtClean="0"/>
              <a:t>師</a:t>
            </a:r>
            <a:endParaRPr lang="en-US" altLang="zh-TW" b="1" dirty="0" smtClean="0"/>
          </a:p>
          <a:p>
            <a:r>
              <a:rPr lang="zh-TW" altLang="en-US" dirty="0" smtClean="0"/>
              <a:t>使用</a:t>
            </a:r>
            <a:r>
              <a:rPr lang="en-US" altLang="zh-TW" dirty="0" smtClean="0"/>
              <a:t>python</a:t>
            </a:r>
            <a:r>
              <a:rPr lang="zh-TW" altLang="en-US" dirty="0" smtClean="0"/>
              <a:t>比例高</a:t>
            </a:r>
            <a:endParaRPr lang="en-US" altLang="zh-TW" dirty="0" smtClean="0"/>
          </a:p>
          <a:p>
            <a:pPr lvl="1"/>
            <a:r>
              <a:rPr lang="zh-TW" altLang="en-US" dirty="0" smtClean="0"/>
              <a:t>資料科學家</a:t>
            </a:r>
            <a:endParaRPr lang="en-US" altLang="zh-TW" dirty="0" smtClean="0"/>
          </a:p>
          <a:p>
            <a:pPr lvl="1"/>
            <a:r>
              <a:rPr lang="en-US" altLang="zh-TW" dirty="0" smtClean="0"/>
              <a:t>ML </a:t>
            </a:r>
            <a:r>
              <a:rPr lang="zh-TW" altLang="en-US" dirty="0" smtClean="0"/>
              <a:t>工程師</a:t>
            </a:r>
            <a:endParaRPr lang="en-US" altLang="zh-TW" dirty="0" smtClean="0"/>
          </a:p>
          <a:p>
            <a:pPr lvl="1"/>
            <a:r>
              <a:rPr lang="zh-TW" altLang="en-US" dirty="0"/>
              <a:t>軟體工程師</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12</a:t>
            </a:fld>
            <a:endParaRPr lang="zh-TW" altLang="en-US"/>
          </a:p>
        </p:txBody>
      </p:sp>
      <p:grpSp>
        <p:nvGrpSpPr>
          <p:cNvPr id="5" name="群組 4"/>
          <p:cNvGrpSpPr/>
          <p:nvPr/>
        </p:nvGrpSpPr>
        <p:grpSpPr>
          <a:xfrm>
            <a:off x="4876892" y="1676402"/>
            <a:ext cx="6215650" cy="4996542"/>
            <a:chOff x="4985750" y="1676402"/>
            <a:chExt cx="6215650" cy="4996542"/>
          </a:xfrm>
        </p:grpSpPr>
        <p:pic>
          <p:nvPicPr>
            <p:cNvPr id="6" name="Picture 2" descr="\\VBOXSVR\share\2018-01-15 23-02-49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750" y="1676402"/>
              <a:ext cx="6215650" cy="499654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25343" y="5301344"/>
              <a:ext cx="849086"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683829" y="6106887"/>
              <a:ext cx="990600"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Python</a:t>
            </a:r>
            <a:r>
              <a:rPr lang="zh-TW" altLang="en-US" dirty="0" smtClean="0"/>
              <a:t>很紅，不用嗎</a:t>
            </a:r>
            <a:r>
              <a:rPr lang="en-US" altLang="zh-TW" dirty="0" smtClean="0"/>
              <a:t>?</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13</a:t>
            </a:fld>
            <a:endParaRPr lang="zh-TW" altLang="en-US"/>
          </a:p>
        </p:txBody>
      </p:sp>
      <p:sp>
        <p:nvSpPr>
          <p:cNvPr id="12" name="Content Placeholder 2"/>
          <p:cNvSpPr>
            <a:spLocks noGrp="1"/>
          </p:cNvSpPr>
          <p:nvPr>
            <p:ph idx="1"/>
          </p:nvPr>
        </p:nvSpPr>
        <p:spPr>
          <a:xfrm>
            <a:off x="1576917" y="2017713"/>
            <a:ext cx="10363200" cy="419894"/>
          </a:xfrm>
        </p:spPr>
        <p:txBody>
          <a:bodyPr>
            <a:normAutofit fontScale="92500" lnSpcReduction="20000"/>
          </a:bodyPr>
          <a:lstStyle/>
          <a:p>
            <a:r>
              <a:rPr lang="zh-TW" altLang="en-US" dirty="0" smtClean="0"/>
              <a:t>比較這麼多</a:t>
            </a:r>
            <a:r>
              <a:rPr lang="en-US" altLang="zh-TW" dirty="0" smtClean="0"/>
              <a:t>…</a:t>
            </a:r>
            <a:r>
              <a:rPr lang="zh-TW" altLang="en-US" dirty="0" smtClean="0"/>
              <a:t> 為什麼使用</a:t>
            </a:r>
            <a:r>
              <a:rPr lang="en-US" altLang="zh-TW" dirty="0" smtClean="0"/>
              <a:t>R?</a:t>
            </a:r>
          </a:p>
        </p:txBody>
      </p:sp>
      <p:pic>
        <p:nvPicPr>
          <p:cNvPr id="17" name="Picture 16"/>
          <p:cNvPicPr>
            <a:picLocks noChangeAspect="1"/>
          </p:cNvPicPr>
          <p:nvPr/>
        </p:nvPicPr>
        <p:blipFill>
          <a:blip r:embed="rId3"/>
          <a:stretch>
            <a:fillRect/>
          </a:stretch>
        </p:blipFill>
        <p:spPr>
          <a:xfrm>
            <a:off x="5447474" y="4296964"/>
            <a:ext cx="4741333" cy="1916907"/>
          </a:xfrm>
          <a:prstGeom prst="rect">
            <a:avLst/>
          </a:prstGeom>
        </p:spPr>
      </p:pic>
      <p:pic>
        <p:nvPicPr>
          <p:cNvPr id="18" name="Picture 17"/>
          <p:cNvPicPr>
            <a:picLocks noChangeAspect="1"/>
          </p:cNvPicPr>
          <p:nvPr/>
        </p:nvPicPr>
        <p:blipFill>
          <a:blip r:embed="rId4"/>
          <a:stretch>
            <a:fillRect/>
          </a:stretch>
        </p:blipFill>
        <p:spPr>
          <a:xfrm>
            <a:off x="5447474" y="2477028"/>
            <a:ext cx="6737350" cy="1576388"/>
          </a:xfrm>
          <a:prstGeom prst="rect">
            <a:avLst/>
          </a:prstGeom>
        </p:spPr>
      </p:pic>
      <p:pic>
        <p:nvPicPr>
          <p:cNvPr id="19" name="Picture 2" descr="Image result for 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585" y="2801409"/>
            <a:ext cx="1252007" cy="125200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Image result for pytho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351" y="4342267"/>
            <a:ext cx="1906133" cy="190613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943663" y="3179334"/>
            <a:ext cx="1980029" cy="707886"/>
          </a:xfrm>
          <a:prstGeom prst="rect">
            <a:avLst/>
          </a:prstGeom>
        </p:spPr>
        <p:txBody>
          <a:bodyPr wrap="none">
            <a:spAutoFit/>
          </a:bodyPr>
          <a:lstStyle/>
          <a:p>
            <a:r>
              <a:rPr lang="zh-TW" altLang="en-US" sz="2000" dirty="0" smtClean="0">
                <a:solidFill>
                  <a:srgbClr val="FF0000"/>
                </a:solidFill>
                <a:latin typeface="+mn-lt"/>
                <a:ea typeface="+mn-ea"/>
              </a:rPr>
              <a:t>統計型</a:t>
            </a:r>
            <a:r>
              <a:rPr lang="zh-TW" altLang="en-US" sz="2000" dirty="0" smtClean="0">
                <a:latin typeface="+mn-lt"/>
                <a:ea typeface="+mn-ea"/>
              </a:rPr>
              <a:t>語言</a:t>
            </a:r>
            <a:endParaRPr lang="en-US" altLang="zh-TW" sz="2000" dirty="0" smtClean="0">
              <a:latin typeface="+mn-lt"/>
              <a:ea typeface="+mn-ea"/>
            </a:endParaRPr>
          </a:p>
          <a:p>
            <a:r>
              <a:rPr lang="zh-TW" altLang="en-US" sz="2000" dirty="0" smtClean="0">
                <a:latin typeface="+mn-lt"/>
                <a:ea typeface="+mn-ea"/>
              </a:rPr>
              <a:t>計算上語法直觀</a:t>
            </a:r>
            <a:endParaRPr lang="zh-TW" altLang="en-US" sz="2000" dirty="0">
              <a:latin typeface="+mn-lt"/>
              <a:ea typeface="+mn-ea"/>
            </a:endParaRPr>
          </a:p>
        </p:txBody>
      </p:sp>
      <p:sp>
        <p:nvSpPr>
          <p:cNvPr id="22" name="Rectangle 21"/>
          <p:cNvSpPr/>
          <p:nvPr/>
        </p:nvSpPr>
        <p:spPr>
          <a:xfrm>
            <a:off x="2786592" y="5187382"/>
            <a:ext cx="2492990" cy="707886"/>
          </a:xfrm>
          <a:prstGeom prst="rect">
            <a:avLst/>
          </a:prstGeom>
        </p:spPr>
        <p:txBody>
          <a:bodyPr wrap="none">
            <a:spAutoFit/>
          </a:bodyPr>
          <a:lstStyle/>
          <a:p>
            <a:r>
              <a:rPr lang="zh-TW" altLang="en-US" sz="2000" dirty="0">
                <a:solidFill>
                  <a:srgbClr val="FF0000"/>
                </a:solidFill>
                <a:latin typeface="+mn-lt"/>
                <a:ea typeface="+mn-ea"/>
              </a:rPr>
              <a:t>綜合性</a:t>
            </a:r>
            <a:r>
              <a:rPr lang="zh-TW" altLang="en-US" sz="2000" dirty="0">
                <a:latin typeface="+mn-lt"/>
                <a:ea typeface="+mn-ea"/>
              </a:rPr>
              <a:t>語言</a:t>
            </a:r>
            <a:endParaRPr lang="en-US" altLang="zh-TW" sz="2000" dirty="0">
              <a:latin typeface="+mn-lt"/>
              <a:ea typeface="+mn-ea"/>
            </a:endParaRPr>
          </a:p>
          <a:p>
            <a:r>
              <a:rPr lang="zh-TW" altLang="en-US" sz="2000" dirty="0">
                <a:latin typeface="+mn-lt"/>
                <a:ea typeface="+mn-ea"/>
              </a:rPr>
              <a:t>計算上語法稍為複雜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BOXSVR\share\2018-01-15 08-42-45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66" y="1554750"/>
            <a:ext cx="6247834" cy="527705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t>學習資源篇</a:t>
            </a:r>
            <a:endParaRPr lang="zh-TW" altLang="en-US" dirty="0"/>
          </a:p>
        </p:txBody>
      </p:sp>
      <p:sp>
        <p:nvSpPr>
          <p:cNvPr id="3" name="內容版面配置區 2"/>
          <p:cNvSpPr>
            <a:spLocks noGrp="1"/>
          </p:cNvSpPr>
          <p:nvPr>
            <p:ph idx="1"/>
          </p:nvPr>
        </p:nvSpPr>
        <p:spPr>
          <a:xfrm>
            <a:off x="816995" y="1477282"/>
            <a:ext cx="10515600" cy="4351339"/>
          </a:xfrm>
        </p:spPr>
        <p:txBody>
          <a:bodyPr>
            <a:normAutofit/>
          </a:bodyPr>
          <a:lstStyle/>
          <a:p>
            <a:r>
              <a:rPr lang="zh-TW" altLang="en-US" sz="2400" dirty="0" smtClean="0"/>
              <a:t>有用性 </a:t>
            </a:r>
            <a:r>
              <a:rPr lang="en-US" altLang="zh-TW" sz="2000" dirty="0" smtClean="0"/>
              <a:t>Project &gt; Course </a:t>
            </a:r>
            <a:r>
              <a:rPr lang="en-US" altLang="zh-TW" sz="2000" dirty="0"/>
              <a:t>&gt; </a:t>
            </a:r>
            <a:r>
              <a:rPr lang="en-US" altLang="zh-TW" sz="2000" dirty="0" err="1" smtClean="0"/>
              <a:t>Kaggle</a:t>
            </a:r>
            <a:r>
              <a:rPr lang="en-US" altLang="zh-TW" sz="2000" dirty="0" smtClean="0"/>
              <a:t> </a:t>
            </a:r>
          </a:p>
          <a:p>
            <a:r>
              <a:rPr lang="zh-TW" altLang="en-US" sz="2400" dirty="0" smtClean="0"/>
              <a:t>所以具體來說</a:t>
            </a:r>
            <a:r>
              <a:rPr lang="en-US" altLang="zh-TW" sz="2400" dirty="0" smtClean="0"/>
              <a:t>?</a:t>
            </a:r>
            <a:r>
              <a:rPr lang="zh-TW" altLang="en-US" sz="2400" dirty="0" smtClean="0"/>
              <a:t> 下一步</a:t>
            </a:r>
            <a:r>
              <a:rPr lang="en-US" altLang="zh-TW" sz="2400" dirty="0" smtClean="0"/>
              <a:t>?</a:t>
            </a:r>
          </a:p>
          <a:p>
            <a:endParaRPr lang="zh-TW" altLang="en-US" sz="24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14</a:t>
            </a:fld>
            <a:endParaRPr lang="zh-TW" altLang="en-US"/>
          </a:p>
        </p:txBody>
      </p:sp>
      <p:pic>
        <p:nvPicPr>
          <p:cNvPr id="1027" name="Picture 3" descr="\\VBOXSVR\share\2018-01-15 08-40-31 的螢幕擷圖.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35" y="2420634"/>
            <a:ext cx="5541188" cy="415661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047513" y="3309257"/>
            <a:ext cx="2046515"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8014606" y="3309257"/>
            <a:ext cx="1793422"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789486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2</a:t>
            </a:r>
            <a:endParaRPr lang="zh-TW" altLang="en-US" dirty="0"/>
          </a:p>
        </p:txBody>
      </p:sp>
      <p:sp>
        <p:nvSpPr>
          <p:cNvPr id="6" name="橢圓 5"/>
          <p:cNvSpPr/>
          <p:nvPr/>
        </p:nvSpPr>
        <p:spPr>
          <a:xfrm>
            <a:off x="9903278"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1</a:t>
            </a:r>
            <a:endParaRPr lang="zh-TW" altLang="en-US" dirty="0"/>
          </a:p>
        </p:txBody>
      </p:sp>
      <p:sp>
        <p:nvSpPr>
          <p:cNvPr id="14" name="矩形 13"/>
          <p:cNvSpPr/>
          <p:nvPr/>
        </p:nvSpPr>
        <p:spPr>
          <a:xfrm>
            <a:off x="5944166" y="3309257"/>
            <a:ext cx="1830954"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82442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3</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學習資源 </a:t>
            </a:r>
            <a:r>
              <a:rPr lang="en-US" altLang="zh-TW" dirty="0" smtClean="0"/>
              <a:t>–</a:t>
            </a:r>
            <a:r>
              <a:rPr lang="zh-TW" altLang="en-US" dirty="0" smtClean="0"/>
              <a:t> 課程</a:t>
            </a:r>
            <a:endParaRPr lang="zh-TW" altLang="en-US" dirty="0"/>
          </a:p>
        </p:txBody>
      </p:sp>
      <p:sp>
        <p:nvSpPr>
          <p:cNvPr id="3" name="內容版面配置區 2"/>
          <p:cNvSpPr>
            <a:spLocks noGrp="1"/>
          </p:cNvSpPr>
          <p:nvPr>
            <p:ph idx="1"/>
          </p:nvPr>
        </p:nvSpPr>
        <p:spPr>
          <a:xfrm>
            <a:off x="838199" y="1825625"/>
            <a:ext cx="10700657" cy="4351339"/>
          </a:xfrm>
        </p:spPr>
        <p:txBody>
          <a:bodyPr/>
          <a:lstStyle/>
          <a:p>
            <a:r>
              <a:rPr lang="zh-TW" altLang="en-US" dirty="0"/>
              <a:t>線上課程 </a:t>
            </a:r>
            <a:r>
              <a:rPr lang="en-US" altLang="zh-TW" dirty="0"/>
              <a:t>- </a:t>
            </a:r>
            <a:r>
              <a:rPr lang="zh-TW" altLang="en-US" dirty="0" smtClean="0"/>
              <a:t>機器學習</a:t>
            </a:r>
            <a:r>
              <a:rPr lang="zh-TW" altLang="en-US" dirty="0"/>
              <a:t>基本概念，如</a:t>
            </a:r>
            <a:r>
              <a:rPr lang="zh-TW" altLang="en-US" dirty="0">
                <a:hlinkClick r:id="rId3"/>
              </a:rPr>
              <a:t>李宏毅機器學習</a:t>
            </a:r>
            <a:endParaRPr lang="zh-TW" altLang="en-US" dirty="0"/>
          </a:p>
          <a:p>
            <a:r>
              <a:rPr lang="zh-TW" altLang="en-US" dirty="0"/>
              <a:t>線上課程 </a:t>
            </a:r>
            <a:r>
              <a:rPr lang="en-US" altLang="zh-TW" dirty="0"/>
              <a:t>- </a:t>
            </a:r>
            <a:r>
              <a:rPr lang="zh-TW" altLang="en-US" dirty="0"/>
              <a:t>練習</a:t>
            </a:r>
            <a:r>
              <a:rPr lang="en-US" altLang="zh-TW" dirty="0" smtClean="0"/>
              <a:t>python/R </a:t>
            </a:r>
            <a:r>
              <a:rPr lang="zh-TW" altLang="en-US" dirty="0" smtClean="0"/>
              <a:t>機器學習，</a:t>
            </a:r>
            <a:r>
              <a:rPr lang="zh-TW" altLang="en-US" dirty="0"/>
              <a:t>如</a:t>
            </a:r>
            <a:r>
              <a:rPr lang="en-US" altLang="zh-TW" dirty="0">
                <a:hlinkClick r:id="rId4"/>
              </a:rPr>
              <a:t>Machine </a:t>
            </a:r>
            <a:r>
              <a:rPr lang="en-US" altLang="zh-TW" dirty="0" smtClean="0">
                <a:hlinkClick r:id="rId4"/>
              </a:rPr>
              <a:t>learning A-Z</a:t>
            </a:r>
            <a:endParaRPr lang="en-US" altLang="zh-TW" dirty="0" smtClean="0"/>
          </a:p>
          <a:p>
            <a:r>
              <a:rPr lang="zh-TW" altLang="en-US" dirty="0" smtClean="0"/>
              <a:t>自學資源進度建議 </a:t>
            </a:r>
            <a:r>
              <a:rPr lang="en-US" altLang="zh-TW" dirty="0"/>
              <a:t>- MDS</a:t>
            </a:r>
            <a:r>
              <a:rPr lang="zh-TW" altLang="en-US" dirty="0"/>
              <a:t>實作</a:t>
            </a:r>
            <a:r>
              <a:rPr lang="en-US" altLang="zh-TW" dirty="0"/>
              <a:t>_#01_</a:t>
            </a:r>
            <a:r>
              <a:rPr lang="zh-TW" altLang="en-US" dirty="0"/>
              <a:t>建議自學進度</a:t>
            </a:r>
            <a:endParaRPr lang="en-US" altLang="zh-TW" dirty="0" smtClean="0"/>
          </a:p>
          <a:p>
            <a:r>
              <a:rPr lang="zh-TW" altLang="en-US" dirty="0" smtClean="0"/>
              <a:t>自學心得分享 </a:t>
            </a:r>
            <a:r>
              <a:rPr lang="en-US" altLang="zh-TW" dirty="0"/>
              <a:t>- MDS</a:t>
            </a:r>
            <a:r>
              <a:rPr lang="zh-TW" altLang="en-US" dirty="0"/>
              <a:t>實作</a:t>
            </a:r>
            <a:r>
              <a:rPr lang="en-US" altLang="zh-TW" dirty="0"/>
              <a:t>_#01_</a:t>
            </a:r>
            <a:r>
              <a:rPr lang="zh-TW" altLang="en-US" dirty="0"/>
              <a:t>論自學</a:t>
            </a:r>
            <a:r>
              <a:rPr lang="en-US" altLang="zh-TW" dirty="0"/>
              <a:t>-</a:t>
            </a:r>
            <a:r>
              <a:rPr lang="zh-TW" altLang="en-US" dirty="0"/>
              <a:t>以行銷資料科學為例</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15</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程式共享篇</a:t>
            </a:r>
            <a:endParaRPr lang="zh-TW" altLang="en-US" dirty="0"/>
          </a:p>
        </p:txBody>
      </p:sp>
      <p:sp>
        <p:nvSpPr>
          <p:cNvPr id="3" name="內容版面配置區 2"/>
          <p:cNvSpPr>
            <a:spLocks noGrp="1"/>
          </p:cNvSpPr>
          <p:nvPr>
            <p:ph idx="1"/>
          </p:nvPr>
        </p:nvSpPr>
        <p:spPr>
          <a:xfrm>
            <a:off x="576940" y="1824828"/>
            <a:ext cx="4996545" cy="4351339"/>
          </a:xfrm>
        </p:spPr>
        <p:txBody>
          <a:bodyPr>
            <a:normAutofit/>
          </a:bodyPr>
          <a:lstStyle/>
          <a:p>
            <a:r>
              <a:rPr lang="en-US" altLang="zh-TW" dirty="0" err="1" smtClean="0"/>
              <a:t>Github</a:t>
            </a:r>
            <a:r>
              <a:rPr lang="zh-TW" altLang="en-US" dirty="0" smtClean="0"/>
              <a:t>儼然成為協作的最重要平台</a:t>
            </a:r>
            <a:endParaRPr lang="en-US" altLang="zh-TW" dirty="0" smtClean="0"/>
          </a:p>
          <a:p>
            <a:r>
              <a:rPr lang="en-US" altLang="zh-TW" dirty="0" err="1" smtClean="0"/>
              <a:t>Github</a:t>
            </a:r>
            <a:r>
              <a:rPr lang="zh-TW" altLang="en-US" dirty="0" smtClean="0"/>
              <a:t>重要的功能</a:t>
            </a:r>
            <a:endParaRPr lang="en-US" altLang="zh-TW" dirty="0" smtClean="0"/>
          </a:p>
          <a:p>
            <a:pPr lvl="1"/>
            <a:r>
              <a:rPr lang="en-US" altLang="zh-TW" dirty="0" smtClean="0"/>
              <a:t>Commit:</a:t>
            </a:r>
            <a:r>
              <a:rPr lang="zh-TW" altLang="en-US" dirty="0" smtClean="0"/>
              <a:t>成效</a:t>
            </a:r>
            <a:r>
              <a:rPr lang="zh-TW" altLang="en-US" dirty="0"/>
              <a:t>佳的版本控制</a:t>
            </a:r>
          </a:p>
          <a:p>
            <a:pPr lvl="1"/>
            <a:r>
              <a:rPr lang="en-US" altLang="zh-TW" dirty="0" smtClean="0"/>
              <a:t>Pull request / issues</a:t>
            </a:r>
            <a:r>
              <a:rPr lang="zh-TW" altLang="en-US" dirty="0" smtClean="0"/>
              <a:t> </a:t>
            </a:r>
            <a:r>
              <a:rPr lang="en-US" altLang="zh-TW" dirty="0" smtClean="0"/>
              <a:t>/</a:t>
            </a:r>
            <a:r>
              <a:rPr lang="zh-TW" altLang="en-US" dirty="0" smtClean="0"/>
              <a:t> </a:t>
            </a:r>
            <a:r>
              <a:rPr lang="en-US" altLang="zh-TW" dirty="0" smtClean="0"/>
              <a:t>collaborator:</a:t>
            </a:r>
            <a:r>
              <a:rPr lang="zh-TW" altLang="en-US" dirty="0" smtClean="0"/>
              <a:t>群體</a:t>
            </a:r>
            <a:r>
              <a:rPr lang="zh-TW" altLang="en-US" dirty="0"/>
              <a:t>智慧的強大</a:t>
            </a:r>
          </a:p>
          <a:p>
            <a:pPr lvl="1"/>
            <a:r>
              <a:rPr lang="zh-TW" altLang="en-US" dirty="0" smtClean="0"/>
              <a:t>有</a:t>
            </a:r>
            <a:r>
              <a:rPr lang="zh-TW" altLang="en-US" dirty="0"/>
              <a:t>許多優異的開源程式碼都被貢獻在上頭，可直接拿來</a:t>
            </a:r>
            <a:r>
              <a:rPr lang="zh-TW" altLang="en-US" dirty="0" smtClean="0"/>
              <a:t>使用，</a:t>
            </a:r>
            <a:r>
              <a:rPr lang="zh-TW" altLang="en-US" dirty="0"/>
              <a:t>節省專案開發</a:t>
            </a:r>
            <a:r>
              <a:rPr lang="zh-TW" altLang="en-US" dirty="0" smtClean="0"/>
              <a:t>時間</a:t>
            </a:r>
            <a:endParaRPr lang="en-US" altLang="zh-TW" dirty="0" smtClean="0"/>
          </a:p>
          <a:p>
            <a:r>
              <a:rPr lang="zh-TW" altLang="en-US" dirty="0"/>
              <a:t>所以有哪</a:t>
            </a:r>
            <a:r>
              <a:rPr lang="zh-TW" altLang="en-US" dirty="0" smtClean="0"/>
              <a:t>些</a:t>
            </a:r>
            <a:r>
              <a:rPr lang="en-US" altLang="zh-TW" dirty="0" err="1" smtClean="0"/>
              <a:t>git</a:t>
            </a:r>
            <a:r>
              <a:rPr lang="zh-TW" altLang="en-US" dirty="0" smtClean="0"/>
              <a:t>專案可以看</a:t>
            </a:r>
            <a:r>
              <a:rPr lang="en-US" altLang="zh-TW" dirty="0" smtClean="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16</a:t>
            </a:fld>
            <a:endParaRPr lang="zh-TW" altLang="en-US"/>
          </a:p>
        </p:txBody>
      </p:sp>
      <p:pic>
        <p:nvPicPr>
          <p:cNvPr id="2050" name="Picture 2" descr="\\VBOXSVR\share\2018-01-15 08-52-50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39685"/>
            <a:ext cx="6477000" cy="4321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推薦的</a:t>
            </a:r>
            <a:r>
              <a:rPr lang="en-US" altLang="zh-TW" dirty="0" err="1" smtClean="0"/>
              <a:t>github</a:t>
            </a:r>
            <a:r>
              <a:rPr lang="zh-TW" altLang="en-US" dirty="0" smtClean="0"/>
              <a:t>自學專案</a:t>
            </a:r>
            <a:endParaRPr lang="zh-TW" altLang="en-US" dirty="0"/>
          </a:p>
        </p:txBody>
      </p:sp>
      <p:sp>
        <p:nvSpPr>
          <p:cNvPr id="3" name="內容版面配置區 2"/>
          <p:cNvSpPr>
            <a:spLocks noGrp="1"/>
          </p:cNvSpPr>
          <p:nvPr>
            <p:ph idx="1"/>
          </p:nvPr>
        </p:nvSpPr>
        <p:spPr/>
        <p:txBody>
          <a:bodyPr/>
          <a:lstStyle/>
          <a:p>
            <a:r>
              <a:rPr lang="en-US" altLang="zh-TW" dirty="0" err="1" smtClean="0">
                <a:hlinkClick r:id="rId2"/>
              </a:rPr>
              <a:t>Pytorch</a:t>
            </a:r>
            <a:r>
              <a:rPr lang="zh-TW" altLang="en-US" dirty="0" smtClean="0">
                <a:hlinkClick r:id="rId2"/>
              </a:rPr>
              <a:t>深度學習框架</a:t>
            </a:r>
            <a:endParaRPr lang="en-US" altLang="zh-TW" dirty="0" smtClean="0"/>
          </a:p>
          <a:p>
            <a:r>
              <a:rPr lang="zh-TW" altLang="en-US" dirty="0" smtClean="0">
                <a:hlinkClick r:id="rId3"/>
              </a:rPr>
              <a:t>史丹佛自然語言分析</a:t>
            </a:r>
            <a:endParaRPr lang="en-US" altLang="zh-TW" dirty="0" smtClean="0"/>
          </a:p>
          <a:p>
            <a:r>
              <a:rPr lang="zh-TW" altLang="en-US" dirty="0" smtClean="0">
                <a:hlinkClick r:id="rId4"/>
              </a:rPr>
              <a:t>推薦系統 </a:t>
            </a:r>
            <a:endParaRPr lang="en-US" altLang="zh-TW" dirty="0" smtClean="0"/>
          </a:p>
          <a:p>
            <a:r>
              <a:rPr lang="zh-TW" altLang="en-US" dirty="0" smtClean="0">
                <a:hlinkClick r:id="rId5"/>
              </a:rPr>
              <a:t>聊天機器人</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大家猜猜這兩種軟體各多少錢</a:t>
            </a:r>
            <a:r>
              <a:rPr lang="en-US" altLang="zh-TW" dirty="0" smtClean="0"/>
              <a:t>?</a:t>
            </a:r>
            <a:endParaRPr lang="zh-TW" altLang="en-US" dirty="0"/>
          </a:p>
        </p:txBody>
      </p:sp>
      <p:sp>
        <p:nvSpPr>
          <p:cNvPr id="3" name="Content Placeholder 2"/>
          <p:cNvSpPr>
            <a:spLocks noGrp="1"/>
          </p:cNvSpPr>
          <p:nvPr>
            <p:ph idx="1"/>
          </p:nvPr>
        </p:nvSpPr>
        <p:spPr>
          <a:xfrm>
            <a:off x="2706688" y="2017714"/>
            <a:ext cx="2144712" cy="546599"/>
          </a:xfrm>
        </p:spPr>
        <p:txBody>
          <a:bodyPr/>
          <a:lstStyle/>
          <a:p>
            <a:r>
              <a:rPr lang="en-US" altLang="zh-TW" sz="2400" dirty="0" smtClean="0"/>
              <a:t>A</a:t>
            </a:r>
            <a:r>
              <a:rPr lang="zh-TW" altLang="en-US" sz="2400" dirty="0" smtClean="0"/>
              <a:t>軟體</a:t>
            </a:r>
            <a:endParaRPr lang="zh-TW" altLang="en-US" sz="2400" dirty="0"/>
          </a:p>
        </p:txBody>
      </p:sp>
      <p:pic>
        <p:nvPicPr>
          <p:cNvPr id="4"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3291"/>
          <a:stretch>
            <a:fillRect/>
          </a:stretch>
        </p:blipFill>
        <p:spPr bwMode="auto">
          <a:xfrm>
            <a:off x="2051940" y="2730501"/>
            <a:ext cx="4047669" cy="357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p:nvPr/>
        </p:nvSpPr>
        <p:spPr bwMode="auto">
          <a:xfrm>
            <a:off x="7210657" y="2017714"/>
            <a:ext cx="254294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endParaRPr lang="zh-TW" altLang="en-US" kern="0" dirty="0"/>
          </a:p>
        </p:txBody>
      </p:sp>
      <p:pic>
        <p:nvPicPr>
          <p:cNvPr id="7" name="Picture 6"/>
          <p:cNvPicPr>
            <a:picLocks noChangeAspect="1"/>
          </p:cNvPicPr>
          <p:nvPr/>
        </p:nvPicPr>
        <p:blipFill rotWithShape="1">
          <a:blip r:embed="rId3"/>
          <a:srcRect t="3215"/>
          <a:stretch>
            <a:fillRect/>
          </a:stretch>
        </p:blipFill>
        <p:spPr>
          <a:xfrm>
            <a:off x="6384480" y="2686051"/>
            <a:ext cx="3989835" cy="3664449"/>
          </a:xfrm>
          <a:prstGeom prst="rect">
            <a:avLst/>
          </a:prstGeom>
        </p:spPr>
      </p:pic>
      <p:sp>
        <p:nvSpPr>
          <p:cNvPr id="9" name="Rectangle 8"/>
          <p:cNvSpPr/>
          <p:nvPr/>
        </p:nvSpPr>
        <p:spPr>
          <a:xfrm>
            <a:off x="2108200" y="2876550"/>
            <a:ext cx="755650"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18</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資料編及與檢視</a:t>
            </a:r>
            <a:endParaRPr lang="zh-TW" alt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224047" y="2564312"/>
            <a:ext cx="4056339" cy="4215790"/>
          </a:xfrm>
          <a:prstGeom prst="rect">
            <a:avLst/>
          </a:prstGeom>
        </p:spPr>
      </p:pic>
      <p:pic>
        <p:nvPicPr>
          <p:cNvPr id="5" name="Picture 4"/>
          <p:cNvPicPr>
            <a:picLocks noChangeAspect="1"/>
          </p:cNvPicPr>
          <p:nvPr/>
        </p:nvPicPr>
        <p:blipFill rotWithShape="1">
          <a:blip r:embed="rId3"/>
          <a:srcRect t="13269" r="2258"/>
          <a:stretch>
            <a:fillRect/>
          </a:stretch>
        </p:blipFill>
        <p:spPr>
          <a:xfrm>
            <a:off x="6374928" y="2651382"/>
            <a:ext cx="3981043" cy="4039943"/>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a:solidFill>
                  <a:schemeClr val="tx1"/>
                </a:solidFill>
                <a:latin typeface="Times New Roman" pitchFamily="18" charset="0"/>
                <a:ea typeface="標楷體" panose="03000509000000000000" pitchFamily="65" charset="-120"/>
                <a:cs typeface="Times New Roman" pitchFamily="18" charset="0"/>
              </a:rPr>
              <a:t>：鍾皓軒</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灣行銷研究公司－共同創辦人兼資料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a:t>臺科大林孟彥老師口碑團隊研究員</a:t>
            </a:r>
            <a:endParaRPr lang="en-US" altLang="zh-TW" dirty="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a:t>
            </a:r>
            <a:r>
              <a:rPr lang="zh-TW" altLang="en-US" dirty="0">
                <a:latin typeface="Times New Roman" pitchFamily="18" charset="0"/>
                <a:ea typeface="標楷體" panose="03000509000000000000" pitchFamily="65" charset="-120"/>
                <a:cs typeface="Times New Roman" pitchFamily="18" charset="0"/>
              </a:rPr>
              <a:t>：</a:t>
            </a:r>
            <a:r>
              <a:rPr lang="zh-TW" altLang="en-US" dirty="0" smtClean="0">
                <a:latin typeface="Times New Roman" pitchFamily="18" charset="0"/>
                <a:ea typeface="標楷體" panose="03000509000000000000" pitchFamily="65" charset="-120"/>
                <a:cs typeface="Times New Roman" pitchFamily="18" charset="0"/>
              </a:rPr>
              <a:t>自然語言處理與校務研究</a:t>
            </a:r>
            <a:endParaRPr lang="en-US" altLang="zh-TW" dirty="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latin typeface="Times New Roman" pitchFamily="18" charset="0"/>
                <a:ea typeface="標楷體" panose="03000509000000000000" pitchFamily="65" charset="-120"/>
                <a:cs typeface="Times New Roman" pitchFamily="18" charset="0"/>
              </a:rPr>
              <a:t>SPSS</a:t>
            </a:r>
            <a:endParaRPr lang="en-US" altLang="zh-TW" dirty="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軟體繪圖種類</a:t>
            </a:r>
            <a:endParaRPr lang="zh-TW" alt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a:fillRect/>
          </a:stretch>
        </p:blipFill>
        <p:spPr>
          <a:xfrm>
            <a:off x="2417145" y="2564312"/>
            <a:ext cx="3415325" cy="3448050"/>
          </a:xfrm>
        </p:spPr>
      </p:pic>
      <p:pic>
        <p:nvPicPr>
          <p:cNvPr id="5" name="Picture 4"/>
          <p:cNvPicPr>
            <a:picLocks noChangeAspect="1"/>
          </p:cNvPicPr>
          <p:nvPr/>
        </p:nvPicPr>
        <p:blipFill rotWithShape="1">
          <a:blip r:embed="rId3"/>
          <a:srcRect/>
          <a:stretch>
            <a:fillRect/>
          </a:stretch>
        </p:blipFill>
        <p:spPr>
          <a:xfrm>
            <a:off x="6305551" y="2564312"/>
            <a:ext cx="3811461" cy="2659062"/>
          </a:xfrm>
          <a:prstGeom prst="rect">
            <a:avLst/>
          </a:prstGeom>
        </p:spPr>
      </p:pic>
      <p:sp>
        <p:nvSpPr>
          <p:cNvPr id="6" name="Rectangle 5"/>
          <p:cNvSpPr/>
          <p:nvPr/>
        </p:nvSpPr>
        <p:spPr>
          <a:xfrm>
            <a:off x="2417145" y="2715246"/>
            <a:ext cx="310549"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2417144" y="2994646"/>
            <a:ext cx="1164256"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9"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20</a:t>
            </a:fld>
            <a:endParaRPr lang="zh-TW"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散佈矩陣圖</a:t>
            </a:r>
            <a:endParaRPr lang="zh-TW" altLang="en-US" sz="3600" dirty="0"/>
          </a:p>
        </p:txBody>
      </p:sp>
      <p:pic>
        <p:nvPicPr>
          <p:cNvPr id="7" name="Picture 6"/>
          <p:cNvPicPr>
            <a:picLocks noChangeAspect="1"/>
          </p:cNvPicPr>
          <p:nvPr/>
        </p:nvPicPr>
        <p:blipFill>
          <a:blip r:embed="rId2"/>
          <a:stretch>
            <a:fillRect/>
          </a:stretch>
        </p:blipFill>
        <p:spPr>
          <a:xfrm>
            <a:off x="6309580" y="2583888"/>
            <a:ext cx="4358421" cy="3492280"/>
          </a:xfrm>
          <a:prstGeom prst="rect">
            <a:avLst/>
          </a:prstGeom>
        </p:spPr>
      </p:pic>
      <p:pic>
        <p:nvPicPr>
          <p:cNvPr id="8" name="Picture 7"/>
          <p:cNvPicPr>
            <a:picLocks noChangeAspect="1"/>
          </p:cNvPicPr>
          <p:nvPr/>
        </p:nvPicPr>
        <p:blipFill>
          <a:blip r:embed="rId3"/>
          <a:stretch>
            <a:fillRect/>
          </a:stretch>
        </p:blipFill>
        <p:spPr>
          <a:xfrm>
            <a:off x="1746373" y="2403965"/>
            <a:ext cx="4660359" cy="3852129"/>
          </a:xfrm>
          <a:prstGeom prst="rect">
            <a:avLst/>
          </a:prstGeom>
        </p:spPr>
      </p:pic>
      <p:sp>
        <p:nvSpPr>
          <p:cNvPr id="12" name="Content Placeholder 2"/>
          <p:cNvSpPr>
            <a:spLocks noGrp="1"/>
          </p:cNvSpPr>
          <p:nvPr>
            <p:ph idx="1"/>
          </p:nvPr>
        </p:nvSpPr>
        <p:spPr>
          <a:xfrm>
            <a:off x="2706688" y="2017714"/>
            <a:ext cx="2144712" cy="546599"/>
          </a:xfrm>
        </p:spPr>
        <p:txBody>
          <a:bodyPr/>
          <a:lstStyle/>
          <a:p>
            <a:r>
              <a:rPr lang="en-US" altLang="zh-TW" sz="2400" dirty="0"/>
              <a:t>A</a:t>
            </a:r>
            <a:r>
              <a:rPr lang="zh-TW" altLang="en-US" sz="2400" dirty="0"/>
              <a:t>軟體</a:t>
            </a:r>
          </a:p>
        </p:txBody>
      </p:sp>
      <p:sp>
        <p:nvSpPr>
          <p:cNvPr id="13"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21</a:t>
            </a:fld>
            <a:endParaRPr lang="zh-TW" altLang="en-US"/>
          </a:p>
        </p:txBody>
      </p:sp>
      <p:sp>
        <p:nvSpPr>
          <p:cNvPr id="4" name="Rectangle 3"/>
          <p:cNvSpPr/>
          <p:nvPr/>
        </p:nvSpPr>
        <p:spPr>
          <a:xfrm>
            <a:off x="1746373" y="2677212"/>
            <a:ext cx="1345619"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4160037" y="2677212"/>
            <a:ext cx="2149543"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3091992" y="3506771"/>
            <a:ext cx="1068045" cy="248867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6729943" y="2583888"/>
            <a:ext cx="2625425"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9355368" y="2583888"/>
            <a:ext cx="1312712" cy="16204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9355368" y="5085133"/>
            <a:ext cx="1312712" cy="11632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統計分量圖</a:t>
            </a:r>
            <a:r>
              <a:rPr lang="en-US" altLang="zh-TW" sz="2800" dirty="0"/>
              <a:t>(</a:t>
            </a:r>
            <a:r>
              <a:rPr lang="en-US" altLang="zh-TW" sz="2800" dirty="0" err="1"/>
              <a:t>qq</a:t>
            </a:r>
            <a:r>
              <a:rPr lang="en-US" altLang="zh-TW" sz="2800" dirty="0"/>
              <a:t> plot)</a:t>
            </a:r>
            <a:endParaRPr lang="zh-TW" altLang="en-US" sz="4800" dirty="0"/>
          </a:p>
        </p:txBody>
      </p:sp>
      <p:pic>
        <p:nvPicPr>
          <p:cNvPr id="4" name="Picture 3"/>
          <p:cNvPicPr>
            <a:picLocks noChangeAspect="1"/>
          </p:cNvPicPr>
          <p:nvPr/>
        </p:nvPicPr>
        <p:blipFill>
          <a:blip r:embed="rId2"/>
          <a:stretch>
            <a:fillRect/>
          </a:stretch>
        </p:blipFill>
        <p:spPr>
          <a:xfrm>
            <a:off x="1864638" y="2456646"/>
            <a:ext cx="4560262" cy="3752850"/>
          </a:xfrm>
          <a:prstGeom prst="rect">
            <a:avLst/>
          </a:prstGeom>
        </p:spPr>
      </p:pic>
      <p:pic>
        <p:nvPicPr>
          <p:cNvPr id="5" name="Picture 4"/>
          <p:cNvPicPr>
            <a:picLocks noChangeAspect="1"/>
          </p:cNvPicPr>
          <p:nvPr/>
        </p:nvPicPr>
        <p:blipFill>
          <a:blip r:embed="rId3"/>
          <a:stretch>
            <a:fillRect/>
          </a:stretch>
        </p:blipFill>
        <p:spPr>
          <a:xfrm>
            <a:off x="6366754" y="2662227"/>
            <a:ext cx="4170480" cy="3341688"/>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更進階一點的繪圖應用</a:t>
            </a:r>
            <a:endParaRPr lang="zh-TW" altLang="en-US" dirty="0"/>
          </a:p>
        </p:txBody>
      </p:sp>
      <p:sp>
        <p:nvSpPr>
          <p:cNvPr id="6" name="Content Placeholder 2"/>
          <p:cNvSpPr txBox="1"/>
          <p:nvPr/>
        </p:nvSpPr>
        <p:spPr bwMode="auto">
          <a:xfrm>
            <a:off x="2865329" y="198127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8" name="Content Placeholder 2"/>
          <p:cNvSpPr txBox="1"/>
          <p:nvPr/>
        </p:nvSpPr>
        <p:spPr bwMode="auto">
          <a:xfrm>
            <a:off x="7115406" y="3492381"/>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pPr marL="0" indent="0">
              <a:buNone/>
            </a:pPr>
            <a:r>
              <a:rPr lang="zh-TW" altLang="en-US" sz="3600" kern="0" dirty="0"/>
              <a:t>無此功能</a:t>
            </a:r>
            <a:r>
              <a:rPr lang="en-US" altLang="zh-TW" sz="3600" kern="0" dirty="0"/>
              <a:t>!</a:t>
            </a:r>
            <a:endParaRPr lang="zh-TW" altLang="en-US" sz="3600" kern="0" dirty="0"/>
          </a:p>
        </p:txBody>
      </p:sp>
      <p:pic>
        <p:nvPicPr>
          <p:cNvPr id="10" name="Picture 9"/>
          <p:cNvPicPr>
            <a:picLocks noChangeAspect="1"/>
          </p:cNvPicPr>
          <p:nvPr/>
        </p:nvPicPr>
        <p:blipFill>
          <a:blip r:embed="rId2"/>
          <a:stretch>
            <a:fillRect/>
          </a:stretch>
        </p:blipFill>
        <p:spPr>
          <a:xfrm>
            <a:off x="2570928" y="4585038"/>
            <a:ext cx="3996767" cy="186617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stretch>
            <a:fillRect/>
          </a:stretch>
        </p:blipFill>
        <p:spPr>
          <a:xfrm>
            <a:off x="2570927" y="2601105"/>
            <a:ext cx="3812680" cy="178255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849DCDFE-E9AF-4D91-9097-CC270D138A40}" type="slidenum">
              <a:rPr lang="zh-TW" altLang="en-US" smtClean="0"/>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請問：</a:t>
            </a:r>
            <a:r>
              <a:rPr lang="en-US" altLang="zh-TW" dirty="0" smtClean="0"/>
              <a:t>A</a:t>
            </a:r>
            <a:r>
              <a:rPr lang="zh-TW" altLang="en-US" dirty="0" smtClean="0"/>
              <a:t>軟體貴</a:t>
            </a:r>
            <a:r>
              <a:rPr lang="en-US" altLang="zh-TW" dirty="0" smtClean="0"/>
              <a:t>?</a:t>
            </a:r>
            <a:r>
              <a:rPr lang="zh-TW" altLang="en-US" dirty="0" smtClean="0"/>
              <a:t> 還是</a:t>
            </a:r>
            <a:r>
              <a:rPr lang="en-US" altLang="zh-TW" dirty="0" smtClean="0"/>
              <a:t>B</a:t>
            </a:r>
            <a:r>
              <a:rPr lang="zh-TW" altLang="en-US" dirty="0" smtClean="0"/>
              <a:t>軟體貴</a:t>
            </a:r>
            <a:r>
              <a:rPr lang="en-US" altLang="zh-TW" dirty="0" smtClean="0"/>
              <a:t>?</a:t>
            </a:r>
            <a:endParaRPr lang="zh-TW" altLang="en-US" dirty="0"/>
          </a:p>
        </p:txBody>
      </p:sp>
      <p:grpSp>
        <p:nvGrpSpPr>
          <p:cNvPr id="3" name="Group 2"/>
          <p:cNvGrpSpPr/>
          <p:nvPr/>
        </p:nvGrpSpPr>
        <p:grpSpPr>
          <a:xfrm>
            <a:off x="1976785" y="2069108"/>
            <a:ext cx="4358326" cy="4669452"/>
            <a:chOff x="452785" y="2069108"/>
            <a:chExt cx="4358326" cy="4669452"/>
          </a:xfrm>
        </p:grpSpPr>
        <p:pic>
          <p:nvPicPr>
            <p:cNvPr id="1026" name="Picture 2" descr="Image result for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445" y="2069108"/>
              <a:ext cx="1105106" cy="85645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p:cNvPicPr>
              <a:picLocks noChangeAspect="1"/>
            </p:cNvPicPr>
            <p:nvPr/>
          </p:nvPicPr>
          <p:blipFill rotWithShape="1">
            <a:blip r:embed="rId4">
              <a:extLst>
                <a:ext uri="{28A0092B-C50C-407E-A947-70E740481C1C}">
                  <a14:useLocalDpi xmlns:a14="http://schemas.microsoft.com/office/drawing/2010/main" val="0"/>
                </a:ext>
              </a:extLst>
            </a:blip>
            <a:srcRect t="27" b="1"/>
            <a:stretch>
              <a:fillRect/>
            </a:stretch>
          </p:blipFill>
          <p:spPr bwMode="auto">
            <a:xfrm>
              <a:off x="452785" y="3042445"/>
              <a:ext cx="4047669" cy="369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p:nvPr/>
          </p:nvSpPr>
          <p:spPr bwMode="auto">
            <a:xfrm>
              <a:off x="2666399" y="246508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開放軟體</a:t>
              </a:r>
            </a:p>
          </p:txBody>
        </p:sp>
      </p:grpSp>
      <p:grpSp>
        <p:nvGrpSpPr>
          <p:cNvPr id="4" name="Group 3"/>
          <p:cNvGrpSpPr/>
          <p:nvPr/>
        </p:nvGrpSpPr>
        <p:grpSpPr>
          <a:xfrm>
            <a:off x="6335111" y="1982985"/>
            <a:ext cx="4300492" cy="4826104"/>
            <a:chOff x="4811111" y="1982985"/>
            <a:chExt cx="4300492" cy="4826104"/>
          </a:xfrm>
        </p:grpSpPr>
        <p:pic>
          <p:nvPicPr>
            <p:cNvPr id="1028" name="Picture 4" descr="Related image"/>
            <p:cNvPicPr>
              <a:picLocks noChangeAspect="1" noChangeArrowheads="1"/>
            </p:cNvPicPr>
            <p:nvPr/>
          </p:nvPicPr>
          <p:blipFill rotWithShape="1">
            <a:blip r:embed="rId5"/>
            <a:srcRect/>
            <a:stretch>
              <a:fillRect/>
            </a:stretch>
          </p:blipFill>
          <p:spPr bwMode="auto">
            <a:xfrm>
              <a:off x="6137275" y="1982985"/>
              <a:ext cx="1006475" cy="1028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t="-2572" b="-1"/>
            <a:stretch>
              <a:fillRect/>
            </a:stretch>
          </p:blipFill>
          <p:spPr>
            <a:xfrm>
              <a:off x="4811111" y="2925565"/>
              <a:ext cx="3989835" cy="3883524"/>
            </a:xfrm>
            <a:prstGeom prst="rect">
              <a:avLst/>
            </a:prstGeom>
          </p:spPr>
        </p:pic>
        <p:sp>
          <p:nvSpPr>
            <p:cNvPr id="9" name="Content Placeholder 2"/>
            <p:cNvSpPr txBox="1"/>
            <p:nvPr/>
          </p:nvSpPr>
          <p:spPr bwMode="auto">
            <a:xfrm>
              <a:off x="7143750" y="2465087"/>
              <a:ext cx="196785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付費軟體</a:t>
              </a:r>
            </a:p>
          </p:txBody>
        </p:sp>
      </p:grpSp>
      <p:sp>
        <p:nvSpPr>
          <p:cNvPr id="5" name="Slide Number Placeholder 4"/>
          <p:cNvSpPr>
            <a:spLocks noGrp="1"/>
          </p:cNvSpPr>
          <p:nvPr>
            <p:ph type="sldNum" sz="quarter" idx="12"/>
          </p:nvPr>
        </p:nvSpPr>
        <p:spPr/>
        <p:txBody>
          <a:bodyPr/>
          <a:lstStyle/>
          <a:p>
            <a:fld id="{849DCDFE-E9AF-4D91-9097-CC270D138A40}" type="slidenum">
              <a:rPr lang="zh-TW" altLang="en-US" smtClean="0"/>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zh-TW" altLang="en-US" sz="4300" b="1" kern="1200" dirty="0">
                <a:solidFill>
                  <a:srgbClr val="3333FF"/>
                </a:solidFill>
                <a:latin typeface="Times New Roman" pitchFamily="18" charset="0"/>
                <a:ea typeface="標楷體" panose="03000509000000000000" pitchFamily="65" charset="-120"/>
                <a:cs typeface="Times New Roman" pitchFamily="18" charset="0"/>
              </a:rPr>
              <a:t>付費與開放軟體比較</a:t>
            </a:r>
            <a:endParaRPr lang="en-US" altLang="zh-TW" sz="4300" b="1" kern="1200" dirty="0">
              <a:solidFill>
                <a:srgbClr val="3333FF"/>
              </a:solidFill>
              <a:latin typeface="Times New Roman" pitchFamily="18" charset="0"/>
              <a:ea typeface="標楷體" panose="03000509000000000000" pitchFamily="65" charset="-120"/>
              <a:cs typeface="Times New Roman" pitchFamily="18" charset="0"/>
            </a:endParaRPr>
          </a:p>
        </p:txBody>
      </p:sp>
      <p:graphicFrame>
        <p:nvGraphicFramePr>
          <p:cNvPr id="5" name="Content Placeholder 4"/>
          <p:cNvGraphicFramePr>
            <a:graphicFrameLocks noGrp="1"/>
          </p:cNvGraphicFramePr>
          <p:nvPr>
            <p:ph idx="1"/>
          </p:nvPr>
        </p:nvGraphicFramePr>
        <p:xfrm>
          <a:off x="1987296" y="1545215"/>
          <a:ext cx="8591804" cy="3571240"/>
        </p:xfrm>
        <a:graphic>
          <a:graphicData uri="http://schemas.openxmlformats.org/drawingml/2006/table">
            <a:tbl>
              <a:tblPr firstRow="1" bandRow="1">
                <a:tableStyleId>{8EC20E35-A176-4012-BC5E-935CFFF8708E}</a:tableStyleId>
              </a:tblPr>
              <a:tblGrid>
                <a:gridCol w="2069592">
                  <a:extLst>
                    <a:ext uri="{9D8B030D-6E8A-4147-A177-3AD203B41FA5}">
                      <a16:colId xmlns:a16="http://schemas.microsoft.com/office/drawing/2014/main" xmlns="" val="20000"/>
                    </a:ext>
                  </a:extLst>
                </a:gridCol>
                <a:gridCol w="2069592">
                  <a:extLst>
                    <a:ext uri="{9D8B030D-6E8A-4147-A177-3AD203B41FA5}">
                      <a16:colId xmlns:a16="http://schemas.microsoft.com/office/drawing/2014/main" xmlns="" val="20001"/>
                    </a:ext>
                  </a:extLst>
                </a:gridCol>
                <a:gridCol w="2319020">
                  <a:extLst>
                    <a:ext uri="{9D8B030D-6E8A-4147-A177-3AD203B41FA5}">
                      <a16:colId xmlns:a16="http://schemas.microsoft.com/office/drawing/2014/main" xmlns="" val="20002"/>
                    </a:ext>
                  </a:extLst>
                </a:gridCol>
                <a:gridCol w="2133600">
                  <a:extLst>
                    <a:ext uri="{9D8B030D-6E8A-4147-A177-3AD203B41FA5}">
                      <a16:colId xmlns:a16="http://schemas.microsoft.com/office/drawing/2014/main" xmlns="" val="20003"/>
                    </a:ext>
                  </a:extLst>
                </a:gridCol>
              </a:tblGrid>
              <a:tr h="370840">
                <a:tc>
                  <a:txBody>
                    <a:bodyPr/>
                    <a:lstStyle/>
                    <a:p>
                      <a:pPr algn="ctr"/>
                      <a:r>
                        <a:rPr lang="zh-TW" altLang="en-US" sz="2000" dirty="0" smtClean="0"/>
                        <a:t>功能</a:t>
                      </a:r>
                      <a:endParaRPr lang="zh-TW" altLang="en-US" sz="2000" dirty="0">
                        <a:latin typeface="+mj-lt"/>
                        <a:ea typeface="+mj-ea"/>
                      </a:endParaRPr>
                    </a:p>
                  </a:txBody>
                  <a:tcPr/>
                </a:tc>
                <a:tc>
                  <a:txBody>
                    <a:bodyPr/>
                    <a:lstStyle/>
                    <a:p>
                      <a:pPr algn="ctr"/>
                      <a:r>
                        <a:rPr lang="en-US" altLang="zh-TW" sz="2000" dirty="0" smtClean="0"/>
                        <a:t>R</a:t>
                      </a:r>
                      <a:endParaRPr lang="zh-TW" altLang="en-US" sz="2000" dirty="0">
                        <a:latin typeface="+mj-lt"/>
                        <a:ea typeface="+mj-ea"/>
                      </a:endParaRPr>
                    </a:p>
                  </a:txBody>
                  <a:tcPr/>
                </a:tc>
                <a:tc>
                  <a:txBody>
                    <a:bodyPr/>
                    <a:lstStyle/>
                    <a:p>
                      <a:pPr algn="ctr"/>
                      <a:r>
                        <a:rPr lang="en-US" altLang="zh-TW" sz="2000" dirty="0" smtClean="0"/>
                        <a:t>SAS</a:t>
                      </a:r>
                      <a:endParaRPr lang="zh-TW" altLang="en-US" sz="2000" dirty="0">
                        <a:latin typeface="+mj-lt"/>
                        <a:ea typeface="+mj-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TW" sz="2000" dirty="0" smtClean="0"/>
                        <a:t>SPSS</a:t>
                      </a:r>
                      <a:endParaRPr lang="zh-TW" altLang="en-US" sz="2000" dirty="0" smtClean="0">
                        <a:latin typeface="+mj-lt"/>
                        <a:ea typeface="+mj-ea"/>
                      </a:endParaRPr>
                    </a:p>
                  </a:txBody>
                  <a:tcPr/>
                </a:tc>
                <a:extLst>
                  <a:ext uri="{0D108BD9-81ED-4DB2-BD59-A6C34878D82A}">
                    <a16:rowId xmlns:a16="http://schemas.microsoft.com/office/drawing/2014/main" xmlns="" val="10000"/>
                  </a:ext>
                </a:extLst>
              </a:tr>
              <a:tr h="370840">
                <a:tc>
                  <a:txBody>
                    <a:bodyPr/>
                    <a:lstStyle/>
                    <a:p>
                      <a:r>
                        <a:rPr lang="zh-TW" altLang="en-US" sz="1600" dirty="0" smtClean="0"/>
                        <a:t>程式語言功能</a:t>
                      </a:r>
                      <a:endParaRPr lang="zh-TW" altLang="en-US" sz="1600" dirty="0">
                        <a:latin typeface="+mj-lt"/>
                        <a:ea typeface="+mj-ea"/>
                      </a:endParaRPr>
                    </a:p>
                  </a:txBody>
                  <a:tcPr/>
                </a:tc>
                <a:tc>
                  <a:txBody>
                    <a:bodyPr/>
                    <a:lstStyle/>
                    <a:p>
                      <a:pPr algn="ctr"/>
                      <a:r>
                        <a:rPr lang="zh-TW" altLang="en-US" sz="1600" dirty="0" smtClean="0"/>
                        <a:t>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extLst>
                  <a:ext uri="{0D108BD9-81ED-4DB2-BD59-A6C34878D82A}">
                    <a16:rowId xmlns:a16="http://schemas.microsoft.com/office/drawing/2014/main" xmlns=""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TW" altLang="en-US" sz="1600" dirty="0" smtClean="0"/>
                        <a:t>繪圖功能</a:t>
                      </a:r>
                      <a:endParaRPr lang="zh-TW" altLang="en-US" sz="1600" dirty="0" smtClean="0">
                        <a:latin typeface="+mj-lt"/>
                        <a:ea typeface="+mj-ea"/>
                      </a:endParaRPr>
                    </a:p>
                  </a:txBody>
                  <a:tcPr/>
                </a:tc>
                <a:tc>
                  <a:txBody>
                    <a:bodyPr/>
                    <a:lstStyle/>
                    <a:p>
                      <a:pPr algn="ctr"/>
                      <a:r>
                        <a:rPr lang="zh-TW" altLang="en-US" sz="1600" dirty="0" smtClean="0"/>
                        <a:t>高素質</a:t>
                      </a:r>
                      <a:endParaRPr lang="zh-TW" altLang="en-US" sz="1600" dirty="0">
                        <a:latin typeface="+mj-lt"/>
                        <a:ea typeface="+mj-ea"/>
                      </a:endParaRPr>
                    </a:p>
                  </a:txBody>
                  <a:tcPr/>
                </a:tc>
                <a:tc>
                  <a:txBody>
                    <a:bodyPr/>
                    <a:lstStyle/>
                    <a:p>
                      <a:pPr algn="ctr"/>
                      <a:r>
                        <a:rPr lang="zh-TW" altLang="en-US" sz="1600" dirty="0" smtClean="0"/>
                        <a:t>普通</a:t>
                      </a:r>
                      <a:endParaRPr lang="zh-TW" altLang="en-US" sz="1600" dirty="0">
                        <a:latin typeface="+mj-lt"/>
                        <a:ea typeface="+mj-ea"/>
                      </a:endParaRPr>
                    </a:p>
                  </a:txBody>
                  <a:tcPr/>
                </a:tc>
                <a:tc>
                  <a:txBody>
                    <a:bodyPr/>
                    <a:lstStyle/>
                    <a:p>
                      <a:pPr algn="ctr"/>
                      <a:r>
                        <a:rPr lang="zh-TW" altLang="en-US" sz="1600" dirty="0" smtClean="0"/>
                        <a:t>單純</a:t>
                      </a:r>
                      <a:endParaRPr lang="zh-TW" altLang="en-US" sz="1600" dirty="0">
                        <a:latin typeface="+mj-lt"/>
                        <a:ea typeface="+mj-ea"/>
                      </a:endParaRPr>
                    </a:p>
                  </a:txBody>
                  <a:tcPr/>
                </a:tc>
                <a:extLst>
                  <a:ext uri="{0D108BD9-81ED-4DB2-BD59-A6C34878D82A}">
                    <a16:rowId xmlns:a16="http://schemas.microsoft.com/office/drawing/2014/main" xmlns="" val="10002"/>
                  </a:ext>
                </a:extLst>
              </a:tr>
              <a:tr h="370840">
                <a:tc>
                  <a:txBody>
                    <a:bodyPr/>
                    <a:lstStyle/>
                    <a:p>
                      <a:r>
                        <a:rPr lang="zh-TW" altLang="en-US" sz="1600" dirty="0" smtClean="0"/>
                        <a:t>分析模組</a:t>
                      </a:r>
                      <a:endParaRPr lang="zh-TW" altLang="en-US" sz="1600" dirty="0">
                        <a:latin typeface="+mj-lt"/>
                        <a:ea typeface="+mj-ea"/>
                      </a:endParaRPr>
                    </a:p>
                  </a:txBody>
                  <a:tcPr/>
                </a:tc>
                <a:tc>
                  <a:txBody>
                    <a:bodyPr/>
                    <a:lstStyle/>
                    <a:p>
                      <a:pPr algn="ctr"/>
                      <a:r>
                        <a:rPr lang="en-US" altLang="zh-TW" sz="1600" dirty="0" smtClean="0"/>
                        <a:t>10000(</a:t>
                      </a:r>
                      <a:r>
                        <a:rPr lang="zh-TW" altLang="en-US" sz="1600" dirty="0" smtClean="0"/>
                        <a:t>統計至</a:t>
                      </a:r>
                      <a:r>
                        <a:rPr lang="en-US" altLang="zh-TW" sz="1600" dirty="0" smtClean="0"/>
                        <a:t>2017/01)</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xmlns="" val="10003"/>
                  </a:ext>
                </a:extLst>
              </a:tr>
              <a:tr h="370840">
                <a:tc>
                  <a:txBody>
                    <a:bodyPr/>
                    <a:lstStyle/>
                    <a:p>
                      <a:r>
                        <a:rPr lang="zh-TW" altLang="en-US" sz="1600" dirty="0" smtClean="0"/>
                        <a:t>功能</a:t>
                      </a:r>
                      <a:endParaRPr lang="zh-TW" altLang="en-US" sz="1600" dirty="0">
                        <a:latin typeface="+mj-lt"/>
                        <a:ea typeface="+mj-ea"/>
                      </a:endParaRPr>
                    </a:p>
                  </a:txBody>
                  <a:tcPr/>
                </a:tc>
                <a:tc>
                  <a:txBody>
                    <a:bodyPr/>
                    <a:lstStyle/>
                    <a:p>
                      <a:pPr algn="ctr"/>
                      <a:r>
                        <a:rPr lang="en-US" altLang="zh-TW" sz="1600" dirty="0" smtClean="0"/>
                        <a:t>20</a:t>
                      </a:r>
                      <a:r>
                        <a:rPr lang="zh-TW" altLang="en-US" sz="1600" dirty="0" smtClean="0"/>
                        <a:t>萬個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2</a:t>
                      </a:r>
                      <a:r>
                        <a:rPr lang="zh-TW" altLang="en-US" sz="1600" dirty="0" smtClean="0"/>
                        <a:t>千個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1</a:t>
                      </a:r>
                      <a:r>
                        <a:rPr lang="zh-TW" altLang="en-US" sz="1600" dirty="0" smtClean="0"/>
                        <a:t>千個</a:t>
                      </a:r>
                      <a:r>
                        <a:rPr lang="en-US" altLang="zh-TW" sz="1600" dirty="0" smtClean="0"/>
                        <a:t>function</a:t>
                      </a:r>
                      <a:endParaRPr lang="zh-TW" altLang="en-US" sz="1600" dirty="0">
                        <a:latin typeface="+mj-lt"/>
                        <a:ea typeface="+mj-ea"/>
                      </a:endParaRPr>
                    </a:p>
                  </a:txBody>
                  <a:tcPr/>
                </a:tc>
                <a:extLst>
                  <a:ext uri="{0D108BD9-81ED-4DB2-BD59-A6C34878D82A}">
                    <a16:rowId xmlns:a16="http://schemas.microsoft.com/office/drawing/2014/main" xmlns="" val="10004"/>
                  </a:ext>
                </a:extLst>
              </a:tr>
              <a:tr h="370840">
                <a:tc>
                  <a:txBody>
                    <a:bodyPr/>
                    <a:lstStyle/>
                    <a:p>
                      <a:r>
                        <a:rPr lang="zh-TW" altLang="en-US" sz="1600" dirty="0" smtClean="0"/>
                        <a:t>客製化</a:t>
                      </a:r>
                      <a:endParaRPr lang="zh-TW" altLang="en-US" sz="1600" dirty="0">
                        <a:latin typeface="+mj-lt"/>
                        <a:ea typeface="+mj-ea"/>
                      </a:endParaRPr>
                    </a:p>
                  </a:txBody>
                  <a:tcPr/>
                </a:tc>
                <a:tc>
                  <a:txBody>
                    <a:bodyPr/>
                    <a:lstStyle/>
                    <a:p>
                      <a:pPr algn="ctr"/>
                      <a:r>
                        <a:rPr lang="zh-TW" altLang="en-US" sz="1600" dirty="0" smtClean="0"/>
                        <a:t>容易</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extLst>
                  <a:ext uri="{0D108BD9-81ED-4DB2-BD59-A6C34878D82A}">
                    <a16:rowId xmlns:a16="http://schemas.microsoft.com/office/drawing/2014/main" xmlns="" val="10005"/>
                  </a:ext>
                </a:extLst>
              </a:tr>
              <a:tr h="370840">
                <a:tc>
                  <a:txBody>
                    <a:bodyPr/>
                    <a:lstStyle/>
                    <a:p>
                      <a:r>
                        <a:rPr lang="zh-TW" altLang="en-US" sz="1600" dirty="0" smtClean="0"/>
                        <a:t>可搭配其他語言</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xmlns="" val="10006"/>
                  </a:ext>
                </a:extLst>
              </a:tr>
              <a:tr h="370840">
                <a:tc>
                  <a:txBody>
                    <a:bodyPr/>
                    <a:lstStyle/>
                    <a:p>
                      <a:r>
                        <a:rPr lang="zh-TW" altLang="en-US" sz="1600" dirty="0" smtClean="0"/>
                        <a:t>價格</a:t>
                      </a:r>
                      <a:endParaRPr lang="zh-TW" altLang="en-US" sz="1600" dirty="0">
                        <a:latin typeface="+mj-lt"/>
                        <a:ea typeface="+mj-ea"/>
                      </a:endParaRPr>
                    </a:p>
                  </a:txBody>
                  <a:tcPr/>
                </a:tc>
                <a:tc>
                  <a:txBody>
                    <a:bodyPr/>
                    <a:lstStyle/>
                    <a:p>
                      <a:pPr algn="ctr"/>
                      <a:r>
                        <a:rPr lang="en-US" altLang="zh-TW" sz="1600" dirty="0" smtClean="0"/>
                        <a:t>0</a:t>
                      </a:r>
                      <a:endParaRPr lang="zh-TW" altLang="en-US" sz="1600" dirty="0">
                        <a:latin typeface="+mj-lt"/>
                        <a:ea typeface="+mj-ea"/>
                      </a:endParaRPr>
                    </a:p>
                  </a:txBody>
                  <a:tcPr/>
                </a:tc>
                <a:tc>
                  <a:txBody>
                    <a:bodyPr/>
                    <a:lstStyle/>
                    <a:p>
                      <a:pPr algn="ctr"/>
                      <a:r>
                        <a:rPr lang="en-US" altLang="zh-TW" sz="1600" dirty="0" smtClean="0"/>
                        <a:t>20-50</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tc>
                  <a:txBody>
                    <a:bodyPr/>
                    <a:lstStyle/>
                    <a:p>
                      <a:pPr algn="ctr"/>
                      <a:r>
                        <a:rPr lang="en-US" altLang="zh-TW" sz="1600" dirty="0" smtClean="0"/>
                        <a:t>4-15</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extLst>
                  <a:ext uri="{0D108BD9-81ED-4DB2-BD59-A6C34878D82A}">
                    <a16:rowId xmlns:a16="http://schemas.microsoft.com/office/drawing/2014/main" xmlns="" val="10007"/>
                  </a:ext>
                </a:extLst>
              </a:tr>
              <a:tr h="370840">
                <a:tc>
                  <a:txBody>
                    <a:bodyPr/>
                    <a:lstStyle/>
                    <a:p>
                      <a:r>
                        <a:rPr lang="zh-TW" altLang="en-US" sz="1600" dirty="0" smtClean="0"/>
                        <a:t>開發者</a:t>
                      </a:r>
                      <a:endParaRPr lang="zh-TW" altLang="en-US" sz="1600" dirty="0">
                        <a:latin typeface="+mj-lt"/>
                        <a:ea typeface="+mj-ea"/>
                      </a:endParaRPr>
                    </a:p>
                  </a:txBody>
                  <a:tcPr/>
                </a:tc>
                <a:tc>
                  <a:txBody>
                    <a:bodyPr/>
                    <a:lstStyle/>
                    <a:p>
                      <a:pPr algn="ctr"/>
                      <a:r>
                        <a:rPr lang="zh-TW" altLang="en-US" sz="1600" dirty="0" smtClean="0"/>
                        <a:t>全世界使用</a:t>
                      </a:r>
                      <a:r>
                        <a:rPr lang="en-US" altLang="zh-TW" sz="1600" dirty="0" smtClean="0"/>
                        <a:t>R</a:t>
                      </a:r>
                      <a:r>
                        <a:rPr lang="zh-TW" altLang="en-US" sz="1600" dirty="0" smtClean="0"/>
                        <a:t>的人</a:t>
                      </a:r>
                      <a:endParaRPr lang="zh-TW" altLang="en-US" sz="1600" dirty="0">
                        <a:latin typeface="+mj-lt"/>
                        <a:ea typeface="+mj-ea"/>
                      </a:endParaRPr>
                    </a:p>
                  </a:txBody>
                  <a:tcPr/>
                </a:tc>
                <a:tc>
                  <a:txBody>
                    <a:bodyPr/>
                    <a:lstStyle/>
                    <a:p>
                      <a:pPr algn="ctr"/>
                      <a:r>
                        <a:rPr lang="en-US" altLang="zh-TW" sz="1600" dirty="0" smtClean="0"/>
                        <a:t>1000</a:t>
                      </a:r>
                      <a:r>
                        <a:rPr lang="zh-TW" altLang="en-US" sz="1600" dirty="0" smtClean="0"/>
                        <a:t>位數學及統計</a:t>
                      </a:r>
                      <a:r>
                        <a:rPr lang="en-US" altLang="zh-TW" sz="1600" dirty="0" smtClean="0"/>
                        <a:t>PHD</a:t>
                      </a:r>
                      <a:endParaRPr lang="zh-TW" altLang="en-US" sz="1600" dirty="0">
                        <a:latin typeface="+mj-lt"/>
                        <a:ea typeface="+mj-ea"/>
                      </a:endParaRPr>
                    </a:p>
                  </a:txBody>
                  <a:tcPr/>
                </a:tc>
                <a:tc>
                  <a:txBody>
                    <a:bodyPr/>
                    <a:lstStyle/>
                    <a:p>
                      <a:pPr algn="ctr"/>
                      <a:r>
                        <a:rPr lang="en-US" altLang="zh-TW" sz="1600" dirty="0" smtClean="0"/>
                        <a:t>IBM</a:t>
                      </a:r>
                      <a:r>
                        <a:rPr lang="zh-TW" altLang="en-US" sz="1600" dirty="0" smtClean="0"/>
                        <a:t>工程師</a:t>
                      </a:r>
                      <a:endParaRPr lang="zh-TW" altLang="en-US" sz="1600" dirty="0">
                        <a:latin typeface="+mj-lt"/>
                        <a:ea typeface="+mj-ea"/>
                      </a:endParaRPr>
                    </a:p>
                  </a:txBody>
                  <a:tcPr/>
                </a:tc>
                <a:extLst>
                  <a:ext uri="{0D108BD9-81ED-4DB2-BD59-A6C34878D82A}">
                    <a16:rowId xmlns:a16="http://schemas.microsoft.com/office/drawing/2014/main" xmlns="" val="10008"/>
                  </a:ext>
                </a:extLst>
              </a:tr>
            </a:tbl>
          </a:graphicData>
        </a:graphic>
      </p:graphicFrame>
      <p:sp>
        <p:nvSpPr>
          <p:cNvPr id="6" name="Content Placeholder 2"/>
          <p:cNvSpPr txBox="1"/>
          <p:nvPr/>
        </p:nvSpPr>
        <p:spPr bwMode="auto">
          <a:xfrm>
            <a:off x="1534585" y="5205355"/>
            <a:ext cx="103632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charset="2"/>
              <a:buChar char="l"/>
              <a:defRPr kumimoji="1"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charset="2"/>
              <a:buChar char="n"/>
              <a:defRPr kumimoji="1" sz="1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charset="2"/>
              <a:buChar char="ü"/>
              <a:defRPr kumimoji="1" sz="16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charset="2"/>
              <a:buChar char="n"/>
              <a:defRPr kumimoji="1" sz="14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charset="2"/>
              <a:buChar char="n"/>
              <a:defRPr kumimoji="1" sz="14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9pPr>
          </a:lstStyle>
          <a:p>
            <a:r>
              <a:rPr lang="en-US" altLang="zh-TW" kern="0" dirty="0" smtClean="0"/>
              <a:t>R</a:t>
            </a:r>
            <a:r>
              <a:rPr lang="zh-TW" altLang="en-US" kern="0" dirty="0" smtClean="0"/>
              <a:t>與其他軟體的比較資訊</a:t>
            </a:r>
            <a:endParaRPr lang="en-US" altLang="zh-TW" kern="0" dirty="0" smtClean="0"/>
          </a:p>
          <a:p>
            <a:pPr lvl="1"/>
            <a:r>
              <a:rPr lang="en-US" altLang="zh-TW" kern="0" dirty="0" smtClean="0"/>
              <a:t>R</a:t>
            </a:r>
            <a:r>
              <a:rPr lang="zh-TW" altLang="en-US" kern="0" dirty="0" smtClean="0"/>
              <a:t>、</a:t>
            </a:r>
            <a:r>
              <a:rPr lang="en-US" altLang="zh-TW" kern="0" dirty="0" smtClean="0"/>
              <a:t>Python</a:t>
            </a:r>
            <a:r>
              <a:rPr lang="zh-TW" altLang="en-US" kern="0" dirty="0" smtClean="0"/>
              <a:t>及</a:t>
            </a:r>
            <a:r>
              <a:rPr lang="en-US" altLang="zh-TW" kern="0" dirty="0" smtClean="0"/>
              <a:t>SAS</a:t>
            </a:r>
            <a:r>
              <a:rPr lang="zh-TW" altLang="en-US" kern="0" dirty="0" smtClean="0"/>
              <a:t>的比較</a:t>
            </a:r>
            <a:endParaRPr lang="en-US" altLang="zh-TW" kern="0" dirty="0" smtClean="0">
              <a:hlinkClick r:id="rId2"/>
            </a:endParaRPr>
          </a:p>
          <a:p>
            <a:pPr lvl="2"/>
            <a:r>
              <a:rPr lang="en-US" altLang="zh-TW" kern="0" dirty="0" smtClean="0">
                <a:hlinkClick r:id="rId3"/>
              </a:rPr>
              <a:t>http</a:t>
            </a:r>
            <a:r>
              <a:rPr lang="zh-TW" altLang="en-US" kern="0" dirty="0" smtClean="0">
                <a:hlinkClick r:id="rId3"/>
              </a:rPr>
              <a:t>：</a:t>
            </a:r>
            <a:r>
              <a:rPr lang="en-US" altLang="zh-TW" kern="0" dirty="0" smtClean="0">
                <a:hlinkClick r:id="rId3"/>
              </a:rPr>
              <a:t>//www.burtchworks.com/2016/07/13/sas-r-python-survey-2016-tool-analytics-pros-prefer/</a:t>
            </a:r>
            <a:endParaRPr lang="en-US" altLang="zh-TW" kern="0" dirty="0" smtClean="0"/>
          </a:p>
          <a:p>
            <a:pPr lvl="1"/>
            <a:r>
              <a:rPr lang="en-US" altLang="zh-TW" kern="0" dirty="0" smtClean="0"/>
              <a:t>R</a:t>
            </a:r>
            <a:r>
              <a:rPr lang="zh-TW" altLang="en-US" kern="0" dirty="0" smtClean="0"/>
              <a:t>與</a:t>
            </a:r>
            <a:r>
              <a:rPr lang="en-US" altLang="zh-TW" kern="0" dirty="0" smtClean="0"/>
              <a:t>Python</a:t>
            </a:r>
            <a:r>
              <a:rPr lang="zh-TW" altLang="en-US" kern="0" dirty="0" smtClean="0"/>
              <a:t>的比較</a:t>
            </a:r>
            <a:endParaRPr lang="en-US" altLang="zh-TW" kern="0" dirty="0" smtClean="0">
              <a:hlinkClick r:id="rId2"/>
            </a:endParaRPr>
          </a:p>
          <a:p>
            <a:pPr lvl="2"/>
            <a:r>
              <a:rPr lang="zh-TW" altLang="en-US" kern="0" dirty="0" smtClean="0">
                <a:hlinkClick r:id="rId2"/>
              </a:rPr>
              <a:t> </a:t>
            </a:r>
            <a:r>
              <a:rPr lang="en-US" altLang="zh-TW" kern="0" dirty="0" smtClean="0">
                <a:hlinkClick r:id="rId2"/>
              </a:rPr>
              <a:t>https</a:t>
            </a:r>
            <a:r>
              <a:rPr lang="zh-TW" altLang="en-US" kern="0" dirty="0" smtClean="0">
                <a:hlinkClick r:id="rId2"/>
              </a:rPr>
              <a:t>：</a:t>
            </a:r>
            <a:r>
              <a:rPr lang="en-US" altLang="zh-TW" kern="0" dirty="0" smtClean="0">
                <a:hlinkClick r:id="rId2"/>
              </a:rPr>
              <a:t>//www.datacamp.com/community/tutorials/r-or-python-for-data-analysis#gs.vFp6RH0</a:t>
            </a:r>
            <a:endParaRPr lang="en-US" altLang="zh-TW" kern="0" dirty="0" smtClean="0"/>
          </a:p>
          <a:p>
            <a:pPr lvl="1"/>
            <a:endParaRPr lang="zh-TW" altLang="en-US" kern="0" dirty="0" smtClean="0"/>
          </a:p>
          <a:p>
            <a:endParaRPr lang="zh-TW" altLang="en-US" kern="0" dirty="0"/>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a:t>
            </a:r>
            <a:r>
              <a:rPr lang="zh-TW" altLang="en-US" dirty="0" smtClean="0"/>
              <a:t>的套件</a:t>
            </a:r>
            <a:endParaRPr lang="zh-TW" altLang="en-US" dirty="0"/>
          </a:p>
        </p:txBody>
      </p:sp>
      <p:sp>
        <p:nvSpPr>
          <p:cNvPr id="3" name="Content Placeholder 2"/>
          <p:cNvSpPr>
            <a:spLocks noGrp="1"/>
          </p:cNvSpPr>
          <p:nvPr>
            <p:ph idx="1"/>
          </p:nvPr>
        </p:nvSpPr>
        <p:spPr>
          <a:xfrm>
            <a:off x="1576917" y="2017713"/>
            <a:ext cx="10363200" cy="819990"/>
          </a:xfrm>
        </p:spPr>
        <p:txBody>
          <a:bodyPr>
            <a:normAutofit lnSpcReduction="10000"/>
          </a:bodyPr>
          <a:lstStyle/>
          <a:p>
            <a:r>
              <a:rPr lang="zh-TW" altLang="en-US" dirty="0" smtClean="0"/>
              <a:t>因為社群多，所以套件逐年成長，統計到</a:t>
            </a:r>
            <a:r>
              <a:rPr lang="en-US" altLang="zh-TW" dirty="0" smtClean="0"/>
              <a:t>2017</a:t>
            </a:r>
            <a:r>
              <a:rPr lang="zh-TW" altLang="en-US" dirty="0" smtClean="0"/>
              <a:t>年，已有破萬套件</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26</a:t>
            </a:fld>
            <a:endParaRPr lang="zh-TW" altLang="en-US"/>
          </a:p>
        </p:txBody>
      </p:sp>
      <p:pic>
        <p:nvPicPr>
          <p:cNvPr id="5" name="Picture 4"/>
          <p:cNvPicPr>
            <a:picLocks noChangeAspect="1"/>
          </p:cNvPicPr>
          <p:nvPr/>
        </p:nvPicPr>
        <p:blipFill>
          <a:blip r:embed="rId2"/>
          <a:stretch>
            <a:fillRect/>
          </a:stretch>
        </p:blipFill>
        <p:spPr>
          <a:xfrm>
            <a:off x="2708727" y="2895397"/>
            <a:ext cx="7262107" cy="34800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開放軟體工作機會</a:t>
            </a: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latin typeface="+mj-lt"/>
              </a:rPr>
              <a:t>27</a:t>
            </a:fld>
            <a:endParaRPr lang="zh-TW" altLang="en-US">
              <a:latin typeface="+mj-lt"/>
            </a:endParaRPr>
          </a:p>
        </p:txBody>
      </p:sp>
      <p:sp>
        <p:nvSpPr>
          <p:cNvPr id="5" name="Rectangle 4"/>
          <p:cNvSpPr/>
          <p:nvPr/>
        </p:nvSpPr>
        <p:spPr>
          <a:xfrm>
            <a:off x="2383608" y="6297215"/>
            <a:ext cx="8151043" cy="307777"/>
          </a:xfrm>
          <a:prstGeom prst="rect">
            <a:avLst/>
          </a:prstGeom>
        </p:spPr>
        <p:txBody>
          <a:bodyPr wrap="square">
            <a:spAutoFit/>
          </a:bodyPr>
          <a:lstStyle/>
          <a:p>
            <a:r>
              <a:rPr lang="en-US" altLang="zh-TW" sz="1400" dirty="0" smtClean="0">
                <a:latin typeface="+mj-lt"/>
              </a:rPr>
              <a:t>Source:</a:t>
            </a:r>
            <a:r>
              <a:rPr lang="zh-TW" altLang="en-US" sz="1400" dirty="0" smtClean="0">
                <a:latin typeface="+mj-lt"/>
              </a:rPr>
              <a:t>h</a:t>
            </a:r>
            <a:r>
              <a:rPr lang="zh-TW" altLang="en-US" sz="1400" dirty="0">
                <a:latin typeface="+mj-lt"/>
              </a:rPr>
              <a:t>ttp://blog.revolutionanalytics.com/2017/02/job-trends-for-r-and-python.html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129" y="2409099"/>
            <a:ext cx="5476790" cy="3660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729" t="27465" r="30833" b="17375"/>
          <a:stretch>
            <a:fillRect/>
          </a:stretch>
        </p:blipFill>
        <p:spPr bwMode="auto">
          <a:xfrm>
            <a:off x="857250" y="2385824"/>
            <a:ext cx="5340350" cy="3684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kern="0" dirty="0" err="1" smtClean="0"/>
              <a:t>Rstudio</a:t>
            </a:r>
            <a:r>
              <a:rPr lang="zh-TW" altLang="en-US" kern="0" dirty="0" smtClean="0"/>
              <a:t>重點介紹</a:t>
            </a:r>
            <a:endParaRPr lang="zh-TW" altLang="en-US" dirty="0"/>
          </a:p>
        </p:txBody>
      </p:sp>
      <p:sp>
        <p:nvSpPr>
          <p:cNvPr id="3" name="內容版面配置區 2"/>
          <p:cNvSpPr>
            <a:spLocks noGrp="1"/>
          </p:cNvSpPr>
          <p:nvPr>
            <p:ph idx="1"/>
          </p:nvPr>
        </p:nvSpPr>
        <p:spPr>
          <a:xfrm>
            <a:off x="838200" y="1825625"/>
            <a:ext cx="5867400" cy="4778375"/>
          </a:xfrm>
        </p:spPr>
        <p:txBody>
          <a:bodyPr>
            <a:normAutofit/>
          </a:bodyPr>
          <a:lstStyle/>
          <a:p>
            <a:r>
              <a:rPr lang="en-US" altLang="zh-TW" dirty="0"/>
              <a:t>Preference</a:t>
            </a:r>
            <a:r>
              <a:rPr lang="zh-TW" altLang="en-US" dirty="0" smtClean="0"/>
              <a:t>設定</a:t>
            </a:r>
            <a:endParaRPr lang="en-US" altLang="zh-TW" dirty="0"/>
          </a:p>
          <a:p>
            <a:pPr lvl="1"/>
            <a:r>
              <a:rPr lang="zh-TW" altLang="en-US" dirty="0" smtClean="0"/>
              <a:t>設</a:t>
            </a:r>
            <a:r>
              <a:rPr lang="zh-TW" altLang="en-US" dirty="0"/>
              <a:t>黑</a:t>
            </a:r>
            <a:r>
              <a:rPr lang="zh-TW" altLang="en-US" dirty="0" smtClean="0"/>
              <a:t>螢幕，可保護眼睛與耍帥</a:t>
            </a:r>
            <a:endParaRPr lang="en-US" altLang="zh-TW" dirty="0">
              <a:sym typeface="Wingdings" panose="05000000000000000000" charset="2"/>
            </a:endParaRPr>
          </a:p>
          <a:p>
            <a:r>
              <a:rPr lang="zh-TW" altLang="en-US" dirty="0" smtClean="0"/>
              <a:t>快捷鍵</a:t>
            </a:r>
            <a:endParaRPr lang="en-US" altLang="zh-TW" dirty="0" smtClean="0"/>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R/enter</a:t>
            </a:r>
            <a:r>
              <a:rPr lang="zh-TW" altLang="en-US" dirty="0" smtClean="0"/>
              <a:t> </a:t>
            </a:r>
            <a:r>
              <a:rPr lang="en-US" altLang="zh-TW" dirty="0" smtClean="0">
                <a:sym typeface="Wingdings" panose="05000000000000000000" charset="2"/>
              </a:rPr>
              <a:t> </a:t>
            </a:r>
            <a:r>
              <a:rPr lang="zh-TW" altLang="en-US" dirty="0" smtClean="0">
                <a:sym typeface="Wingdings" panose="05000000000000000000" charset="2"/>
              </a:rPr>
              <a:t>直譯執行程式與區段程式碼</a:t>
            </a:r>
            <a:endParaRPr lang="en-US" altLang="zh-TW" dirty="0" smtClean="0">
              <a:sym typeface="Wingdings" panose="05000000000000000000" charset="2"/>
            </a:endParaRPr>
          </a:p>
          <a:p>
            <a:pPr lvl="1"/>
            <a:r>
              <a:rPr lang="en-US" altLang="zh-TW" dirty="0"/>
              <a:t>Ctrl</a:t>
            </a:r>
            <a:r>
              <a:rPr lang="zh-TW" altLang="en-US" dirty="0"/>
              <a:t> </a:t>
            </a:r>
            <a:r>
              <a:rPr lang="en-US" altLang="zh-TW" dirty="0"/>
              <a:t>+</a:t>
            </a:r>
            <a:r>
              <a:rPr lang="zh-TW" altLang="en-US" dirty="0"/>
              <a:t> </a:t>
            </a:r>
            <a:r>
              <a:rPr lang="en-US" altLang="zh-TW" dirty="0" smtClean="0"/>
              <a:t>D</a:t>
            </a:r>
            <a:r>
              <a:rPr lang="en-US" altLang="zh-TW" dirty="0" smtClean="0">
                <a:sym typeface="Wingdings" panose="05000000000000000000" charset="2"/>
              </a:rPr>
              <a:t> </a:t>
            </a:r>
            <a:r>
              <a:rPr lang="zh-TW" altLang="en-US" dirty="0" smtClean="0">
                <a:sym typeface="Wingdings" panose="05000000000000000000" charset="2"/>
              </a:rPr>
              <a:t>刪除程式碼</a:t>
            </a:r>
            <a:endParaRPr lang="en-US" altLang="zh-TW" dirty="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sym typeface="Wingdings" panose="05000000000000000000" charset="2"/>
              </a:rPr>
              <a:t></a:t>
            </a:r>
            <a:r>
              <a:rPr lang="zh-TW" altLang="en-US" dirty="0" smtClean="0">
                <a:sym typeface="Wingdings" panose="05000000000000000000" charset="2"/>
              </a:rPr>
              <a:t> 觀看</a:t>
            </a:r>
            <a:r>
              <a:rPr lang="en-US" altLang="zh-TW" dirty="0" err="1" smtClean="0">
                <a:sym typeface="Wingdings" panose="05000000000000000000" charset="2"/>
              </a:rPr>
              <a:t>data.frame</a:t>
            </a:r>
            <a:r>
              <a:rPr lang="zh-TW" altLang="en-US" dirty="0" smtClean="0">
                <a:sym typeface="Wingdings" panose="05000000000000000000" charset="2"/>
              </a:rPr>
              <a:t>、看</a:t>
            </a:r>
            <a:r>
              <a:rPr lang="en-US" altLang="zh-TW" dirty="0" smtClean="0">
                <a:sym typeface="Wingdings" panose="05000000000000000000" charset="2"/>
              </a:rPr>
              <a:t>function</a:t>
            </a:r>
            <a:r>
              <a:rPr lang="zh-TW" altLang="en-US" dirty="0" smtClean="0">
                <a:sym typeface="Wingdings" panose="05000000000000000000" charset="2"/>
              </a:rPr>
              <a:t>的原始碼</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 Shift + N </a:t>
            </a:r>
            <a:r>
              <a:rPr lang="en-US" altLang="zh-TW" dirty="0" smtClean="0">
                <a:sym typeface="Wingdings" panose="05000000000000000000" charset="2"/>
              </a:rPr>
              <a:t> </a:t>
            </a:r>
            <a:r>
              <a:rPr lang="zh-TW" altLang="en-US" dirty="0" smtClean="0">
                <a:sym typeface="Wingdings" panose="05000000000000000000" charset="2"/>
              </a:rPr>
              <a:t>開新分頁</a:t>
            </a:r>
            <a:endParaRPr lang="en-US" altLang="zh-TW" dirty="0" smtClean="0">
              <a:sym typeface="Wingdings" panose="05000000000000000000" charset="2"/>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28</a:t>
            </a:fld>
            <a:endParaRPr lang="zh-TW" altLang="en-US"/>
          </a:p>
        </p:txBody>
      </p:sp>
      <p:grpSp>
        <p:nvGrpSpPr>
          <p:cNvPr id="7" name="群組 6"/>
          <p:cNvGrpSpPr/>
          <p:nvPr/>
        </p:nvGrpSpPr>
        <p:grpSpPr>
          <a:xfrm>
            <a:off x="5435600" y="580326"/>
            <a:ext cx="5401036" cy="707089"/>
            <a:chOff x="5825764" y="1329721"/>
            <a:chExt cx="5401036" cy="707089"/>
          </a:xfrm>
        </p:grpSpPr>
        <p:sp>
          <p:nvSpPr>
            <p:cNvPr id="5" name="文字方塊 4"/>
            <p:cNvSpPr txBox="1"/>
            <p:nvPr/>
          </p:nvSpPr>
          <p:spPr>
            <a:xfrm>
              <a:off x="6540500" y="1498600"/>
              <a:ext cx="4686300" cy="369332"/>
            </a:xfrm>
            <a:prstGeom prst="rect">
              <a:avLst/>
            </a:prstGeom>
            <a:noFill/>
          </p:spPr>
          <p:txBody>
            <a:bodyPr wrap="square" rtlCol="0">
              <a:spAutoFit/>
            </a:bodyPr>
            <a:lstStyle/>
            <a:p>
              <a:r>
                <a:rPr lang="en-US" altLang="zh-TW" kern="0" dirty="0">
                  <a:effectLst>
                    <a:outerShdw blurRad="38100" dist="38100" dir="2700000" algn="tl">
                      <a:srgbClr val="000000">
                        <a:alpha val="43137"/>
                      </a:srgbClr>
                    </a:outerShdw>
                  </a:effectLst>
                  <a:latin typeface="+mj-ea"/>
                  <a:ea typeface="+mj-ea"/>
                </a:rPr>
                <a:t>MDS</a:t>
              </a:r>
              <a:r>
                <a:rPr lang="zh-TW" altLang="en-US" kern="0" dirty="0">
                  <a:effectLst>
                    <a:outerShdw blurRad="38100" dist="38100" dir="2700000" algn="tl">
                      <a:srgbClr val="000000">
                        <a:alpha val="43137"/>
                      </a:srgbClr>
                    </a:outerShdw>
                  </a:effectLst>
                  <a:latin typeface="+mj-ea"/>
                  <a:ea typeface="+mj-ea"/>
                </a:rPr>
                <a:t>實作</a:t>
              </a:r>
              <a:r>
                <a:rPr lang="en-US" altLang="zh-TW" kern="0" dirty="0">
                  <a:effectLst>
                    <a:outerShdw blurRad="38100" dist="38100" dir="2700000" algn="tl">
                      <a:srgbClr val="000000">
                        <a:alpha val="43137"/>
                      </a:srgbClr>
                    </a:outerShdw>
                  </a:effectLst>
                  <a:latin typeface="+mj-ea"/>
                  <a:ea typeface="+mj-ea"/>
                </a:rPr>
                <a:t>_#</a:t>
              </a:r>
              <a:r>
                <a:rPr lang="en-US" altLang="zh-TW" kern="0" dirty="0" err="1" smtClean="0">
                  <a:effectLst>
                    <a:outerShdw blurRad="38100" dist="38100" dir="2700000" algn="tl">
                      <a:srgbClr val="000000">
                        <a:alpha val="43137"/>
                      </a:srgbClr>
                    </a:outerShdw>
                  </a:effectLst>
                  <a:latin typeface="+mj-ea"/>
                  <a:ea typeface="+mj-ea"/>
                </a:rPr>
                <a:t>01_03_Rstudio</a:t>
              </a:r>
              <a:r>
                <a:rPr lang="zh-TW" altLang="en-US" kern="0" dirty="0" smtClean="0">
                  <a:effectLst>
                    <a:outerShdw blurRad="38100" dist="38100" dir="2700000" algn="tl">
                      <a:srgbClr val="000000">
                        <a:alpha val="43137"/>
                      </a:srgbClr>
                    </a:outerShdw>
                  </a:effectLst>
                  <a:latin typeface="+mj-ea"/>
                  <a:ea typeface="+mj-ea"/>
                </a:rPr>
                <a:t>快捷鍵</a:t>
              </a:r>
              <a:endParaRPr lang="zh-TW" altLang="en-US" dirty="0">
                <a:effectLst>
                  <a:outerShdw blurRad="38100" dist="38100" dir="2700000" algn="tl">
                    <a:srgbClr val="000000">
                      <a:alpha val="43137"/>
                    </a:srgbClr>
                  </a:outerShdw>
                </a:effectLst>
                <a:latin typeface="+mj-ea"/>
                <a:ea typeface="+mj-ea"/>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5764" y="1329721"/>
              <a:ext cx="714736" cy="707089"/>
            </a:xfrm>
            <a:prstGeom prst="rect">
              <a:avLst/>
            </a:prstGeom>
          </p:spPr>
        </p:pic>
      </p:grpSp>
      <p:sp>
        <p:nvSpPr>
          <p:cNvPr id="8" name="內容版面配置區 2"/>
          <p:cNvSpPr txBox="1"/>
          <p:nvPr/>
        </p:nvSpPr>
        <p:spPr>
          <a:xfrm>
            <a:off x="6897868" y="1825625"/>
            <a:ext cx="4849632"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3"/>
            </a:pPr>
            <a:r>
              <a:rPr lang="zh-TW" altLang="en-US" dirty="0"/>
              <a:t>快捷鍵</a:t>
            </a:r>
            <a:endParaRPr lang="en-US" altLang="zh-TW" dirty="0"/>
          </a:p>
          <a:p>
            <a:pPr lvl="1"/>
            <a:r>
              <a:rPr lang="en-US" altLang="zh-TW" dirty="0" smtClean="0"/>
              <a:t>Alt + Shift + </a:t>
            </a:r>
            <a:r>
              <a:rPr lang="zh-TW" altLang="en-US" dirty="0" smtClean="0"/>
              <a:t>上</a:t>
            </a:r>
            <a:r>
              <a:rPr lang="en-US" altLang="zh-TW" dirty="0" smtClean="0"/>
              <a:t>/</a:t>
            </a:r>
            <a:r>
              <a:rPr lang="zh-TW" altLang="en-US" dirty="0" smtClean="0"/>
              <a:t>下</a:t>
            </a:r>
            <a:endParaRPr lang="en-US" altLang="zh-TW" dirty="0" smtClean="0"/>
          </a:p>
          <a:p>
            <a:pPr lvl="1"/>
            <a:r>
              <a:rPr lang="en-US" altLang="zh-TW" dirty="0"/>
              <a:t>Ctrl</a:t>
            </a:r>
            <a:r>
              <a:rPr lang="zh-TW" altLang="en-US" dirty="0"/>
              <a:t> </a:t>
            </a:r>
            <a:r>
              <a:rPr lang="en-US" altLang="zh-TW" dirty="0"/>
              <a:t>+ Shift</a:t>
            </a:r>
            <a:r>
              <a:rPr lang="zh-TW" altLang="en-US" dirty="0"/>
              <a:t> </a:t>
            </a:r>
            <a:r>
              <a:rPr lang="en-US" altLang="zh-TW" dirty="0" smtClean="0"/>
              <a:t>+ C </a:t>
            </a:r>
            <a:r>
              <a:rPr lang="en-US" altLang="zh-TW" dirty="0" smtClean="0">
                <a:sym typeface="Wingdings" panose="05000000000000000000" charset="2"/>
              </a:rPr>
              <a:t> comment</a:t>
            </a:r>
            <a:endParaRPr lang="en-US" altLang="zh-TW" dirty="0" smtClean="0"/>
          </a:p>
          <a:p>
            <a:pPr>
              <a:buFont typeface="+mj-lt"/>
              <a:buAutoNum type="arabicPeriod" startAt="3"/>
            </a:pPr>
            <a:r>
              <a:rPr lang="zh-TW" altLang="en-US" dirty="0" smtClean="0"/>
              <a:t>大綱</a:t>
            </a:r>
            <a:r>
              <a:rPr lang="zh-TW" altLang="en-US" dirty="0"/>
              <a:t>階層</a:t>
            </a:r>
            <a:r>
              <a:rPr lang="zh-TW" altLang="en-US" dirty="0" smtClean="0"/>
              <a:t>設定</a:t>
            </a:r>
            <a:r>
              <a:rPr lang="en-US" altLang="zh-TW" dirty="0" smtClean="0"/>
              <a:t>: # / -</a:t>
            </a:r>
          </a:p>
          <a:p>
            <a:pPr>
              <a:buFont typeface="+mj-lt"/>
              <a:buAutoNum type="arabicPeriod" startAt="3"/>
            </a:pPr>
            <a:r>
              <a:rPr lang="zh-TW" altLang="en-US" dirty="0" smtClean="0"/>
              <a:t>快速取得說明文件</a:t>
            </a:r>
            <a:endParaRPr lang="en-US" altLang="zh-TW" dirty="0" smtClean="0"/>
          </a:p>
          <a:p>
            <a:pPr lvl="1"/>
            <a:r>
              <a:rPr lang="en-US" altLang="zh-TW" dirty="0" smtClean="0"/>
              <a:t>?function</a:t>
            </a:r>
          </a:p>
          <a:p>
            <a:pPr lvl="1"/>
            <a:r>
              <a:rPr lang="en-US" altLang="zh-TW" dirty="0" err="1" smtClean="0"/>
              <a:t>F1</a:t>
            </a:r>
            <a:endParaRPr lang="en-US" altLang="zh-TW" dirty="0" smtClean="0"/>
          </a:p>
          <a:p>
            <a:pPr lvl="1">
              <a:buFont typeface="+mj-lt"/>
              <a:buAutoNum type="arabicPeriod" startAt="3"/>
            </a:pPr>
            <a:endParaRPr lang="en-US" altLang="zh-TW"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29</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8490533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字方塊 6"/>
          <p:cNvSpPr txBox="1"/>
          <p:nvPr/>
        </p:nvSpPr>
        <p:spPr>
          <a:xfrm>
            <a:off x="1721223" y="2254183"/>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鍵盤輸入</a:t>
            </a:r>
          </a:p>
        </p:txBody>
      </p:sp>
      <p:sp>
        <p:nvSpPr>
          <p:cNvPr id="8" name="文字方塊 7"/>
          <p:cNvSpPr txBox="1"/>
          <p:nvPr/>
        </p:nvSpPr>
        <p:spPr>
          <a:xfrm>
            <a:off x="4980789" y="2263154"/>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電腦處理</a:t>
            </a:r>
            <a:endParaRPr lang="zh-TW" altLang="en-US" sz="2400" dirty="0">
              <a:latin typeface="標楷體" pitchFamily="65" charset="-120"/>
              <a:ea typeface="標楷體" pitchFamily="65" charset="-120"/>
            </a:endParaRPr>
          </a:p>
        </p:txBody>
      </p:sp>
      <p:sp>
        <p:nvSpPr>
          <p:cNvPr id="9" name="文字方塊 8"/>
          <p:cNvSpPr txBox="1"/>
          <p:nvPr/>
        </p:nvSpPr>
        <p:spPr>
          <a:xfrm>
            <a:off x="8113058" y="2293641"/>
            <a:ext cx="2031325" cy="461665"/>
          </a:xfrm>
          <a:prstGeom prst="rect">
            <a:avLst/>
          </a:prstGeom>
          <a:noFill/>
        </p:spPr>
        <p:txBody>
          <a:bodyPr wrap="none" rtlCol="0">
            <a:spAutoFit/>
          </a:bodyPr>
          <a:lstStyle/>
          <a:p>
            <a:r>
              <a:rPr lang="zh-TW" altLang="en-US" sz="2400" dirty="0">
                <a:latin typeface="標楷體" pitchFamily="65" charset="-120"/>
                <a:ea typeface="標楷體" pitchFamily="65" charset="-120"/>
              </a:rPr>
              <a:t>顯示在螢幕上</a:t>
            </a:r>
          </a:p>
        </p:txBody>
      </p:sp>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撰寫程式</a:t>
            </a: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507814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smtClean="0">
                <a:solidFill>
                  <a:schemeClr val="tx1"/>
                </a:solidFill>
              </a:rPr>
              <a:t>林建</a:t>
            </a:r>
            <a:r>
              <a:rPr lang="zh-TW" altLang="en-US" dirty="0">
                <a:solidFill>
                  <a:schemeClr val="tx1"/>
                </a:solidFill>
              </a:rPr>
              <a:t>興</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a:t>
            </a:r>
            <a:r>
              <a:rPr lang="zh-TW" altLang="en-US" dirty="0" smtClean="0">
                <a:latin typeface="Times New Roman" pitchFamily="18" charset="0"/>
                <a:ea typeface="標楷體" panose="03000509000000000000" pitchFamily="65" charset="-120"/>
                <a:cs typeface="Times New Roman" pitchFamily="18" charset="0"/>
              </a:rPr>
              <a:t>－</a:t>
            </a:r>
            <a:r>
              <a:rPr lang="zh-TW" altLang="en-US" dirty="0"/>
              <a:t>技</a:t>
            </a:r>
            <a:r>
              <a:rPr lang="zh-TW" altLang="en-US" dirty="0" smtClean="0"/>
              <a:t>術</a:t>
            </a:r>
            <a:r>
              <a:rPr lang="zh-TW" altLang="en-US" dirty="0"/>
              <a:t>長</a:t>
            </a:r>
            <a:r>
              <a:rPr lang="zh-TW" altLang="en-US" dirty="0" smtClean="0">
                <a:latin typeface="Times New Roman" pitchFamily="18" charset="0"/>
                <a:ea typeface="標楷體" panose="03000509000000000000" pitchFamily="65" charset="-120"/>
                <a:cs typeface="Times New Roman" pitchFamily="18" charset="0"/>
              </a:rPr>
              <a:t>兼</a:t>
            </a:r>
            <a:r>
              <a:rPr lang="zh-TW" altLang="en-US" dirty="0">
                <a:latin typeface="Times New Roman" pitchFamily="18" charset="0"/>
                <a:ea typeface="標楷體" panose="03000509000000000000" pitchFamily="65" charset="-120"/>
                <a:cs typeface="Times New Roman" pitchFamily="18" charset="0"/>
              </a:rPr>
              <a:t>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t>臺科大林孟彥老師口碑團隊研究員</a:t>
            </a:r>
            <a:endParaRPr lang="en-US" altLang="zh-TW" dirty="0" smtClean="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專長：大數據資料架構、校務研究及機器學習</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t>Spark</a:t>
            </a:r>
            <a:r>
              <a:rPr lang="zh-TW" altLang="en-US" dirty="0" smtClean="0"/>
              <a:t>、</a:t>
            </a:r>
            <a:r>
              <a:rPr lang="en-US" altLang="zh-TW" dirty="0" smtClean="0"/>
              <a:t>Hadoop</a:t>
            </a:r>
            <a:r>
              <a:rPr lang="zh-TW" altLang="en-US" dirty="0" smtClean="0"/>
              <a:t>、多種網頁語言</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a:t>
            </a:fld>
            <a:endParaRPr lang="zh-TW" altLang="en-US"/>
          </a:p>
        </p:txBody>
      </p:sp>
    </p:spTree>
    <p:extLst>
      <p:ext uri="{BB962C8B-B14F-4D97-AF65-F5344CB8AC3E}">
        <p14:creationId xmlns:p14="http://schemas.microsoft.com/office/powerpoint/2010/main" val="1095967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Rstudio</a:t>
            </a:r>
            <a:r>
              <a:rPr lang="en-US" altLang="zh-TW" dirty="0" smtClean="0"/>
              <a:t> </a:t>
            </a:r>
            <a:r>
              <a:rPr lang="zh-TW" altLang="en-US" dirty="0" smtClean="0"/>
              <a:t>工具介紹</a:t>
            </a:r>
            <a:r>
              <a:rPr lang="en-US" altLang="zh-TW" dirty="0" smtClean="0"/>
              <a:t> – console </a:t>
            </a:r>
            <a:r>
              <a:rPr lang="zh-TW" altLang="en-US" dirty="0" smtClean="0"/>
              <a:t>視窗</a:t>
            </a:r>
            <a:endParaRPr lang="zh-TW" altLang="en-US" dirty="0"/>
          </a:p>
        </p:txBody>
      </p:sp>
      <p:sp>
        <p:nvSpPr>
          <p:cNvPr id="3" name="內容版面配置區 2"/>
          <p:cNvSpPr>
            <a:spLocks noGrp="1"/>
          </p:cNvSpPr>
          <p:nvPr>
            <p:ph idx="1"/>
          </p:nvPr>
        </p:nvSpPr>
        <p:spPr/>
        <p:txBody>
          <a:bodyPr/>
          <a:lstStyle/>
          <a:p>
            <a:r>
              <a:rPr lang="en-US" altLang="zh-TW" dirty="0" smtClean="0"/>
              <a:t>R </a:t>
            </a:r>
            <a:r>
              <a:rPr lang="zh-TW" altLang="en-US" dirty="0" smtClean="0"/>
              <a:t>語言其實只要有這個</a:t>
            </a:r>
            <a:r>
              <a:rPr lang="en-US" altLang="zh-TW" dirty="0"/>
              <a:t>console </a:t>
            </a:r>
            <a:r>
              <a:rPr lang="zh-TW" altLang="en-US" dirty="0" smtClean="0"/>
              <a:t>視窗 就可以寫程式了。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30</a:t>
            </a:fld>
            <a:endParaRPr lang="zh-TW" altLang="en-US"/>
          </a:p>
        </p:txBody>
      </p:sp>
      <p:pic>
        <p:nvPicPr>
          <p:cNvPr id="6" name="圖片 5"/>
          <p:cNvPicPr>
            <a:picLocks noChangeAspect="1"/>
          </p:cNvPicPr>
          <p:nvPr/>
        </p:nvPicPr>
        <p:blipFill>
          <a:blip r:embed="rId2"/>
          <a:stretch>
            <a:fillRect/>
          </a:stretch>
        </p:blipFill>
        <p:spPr>
          <a:xfrm>
            <a:off x="1333948" y="2503399"/>
            <a:ext cx="5597298" cy="3402550"/>
          </a:xfrm>
          <a:prstGeom prst="rect">
            <a:avLst/>
          </a:prstGeom>
        </p:spPr>
      </p:pic>
      <p:sp>
        <p:nvSpPr>
          <p:cNvPr id="5" name="文字方塊 4"/>
          <p:cNvSpPr txBox="1"/>
          <p:nvPr/>
        </p:nvSpPr>
        <p:spPr>
          <a:xfrm>
            <a:off x="7831566" y="3968697"/>
            <a:ext cx="233910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但我金魚腦</a:t>
            </a:r>
            <a:endParaRPr lang="en-US" altLang="zh-TW" sz="2400" dirty="0" smtClean="0">
              <a:latin typeface="標楷體" pitchFamily="65" charset="-120"/>
              <a:ea typeface="標楷體" pitchFamily="65" charset="-120"/>
            </a:endParaRPr>
          </a:p>
          <a:p>
            <a:r>
              <a:rPr lang="zh-TW" altLang="en-US" sz="2400" dirty="0" smtClean="0">
                <a:latin typeface="標楷體" pitchFamily="65" charset="-120"/>
                <a:ea typeface="標楷體" pitchFamily="65" charset="-120"/>
              </a:rPr>
              <a:t>我都記不起來</a:t>
            </a:r>
            <a:r>
              <a:rPr lang="en-US" altLang="zh-TW" sz="2400" dirty="0" smtClean="0">
                <a:latin typeface="標楷體" pitchFamily="65" charset="-120"/>
                <a:ea typeface="標楷體" pitchFamily="65" charset="-120"/>
              </a:rPr>
              <a:t>…</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87257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a:t>
            </a:r>
            <a:r>
              <a:rPr lang="zh-TW" altLang="en-US" dirty="0"/>
              <a:t>工具介紹</a:t>
            </a:r>
            <a:r>
              <a:rPr lang="en-US" altLang="zh-TW" dirty="0"/>
              <a:t> </a:t>
            </a:r>
            <a:r>
              <a:rPr lang="en-US" altLang="zh-TW" dirty="0" smtClean="0"/>
              <a:t>–</a:t>
            </a:r>
            <a:r>
              <a:rPr lang="zh-TW" altLang="en-US" dirty="0" smtClean="0"/>
              <a:t>程式視窗</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31</a:t>
            </a:fld>
            <a:endParaRPr lang="zh-TW" altLang="en-US"/>
          </a:p>
        </p:txBody>
      </p:sp>
      <p:pic>
        <p:nvPicPr>
          <p:cNvPr id="10" name="圖片 9"/>
          <p:cNvPicPr>
            <a:picLocks noChangeAspect="1"/>
          </p:cNvPicPr>
          <p:nvPr/>
        </p:nvPicPr>
        <p:blipFill>
          <a:blip r:embed="rId2"/>
          <a:stretch>
            <a:fillRect/>
          </a:stretch>
        </p:blipFill>
        <p:spPr>
          <a:xfrm>
            <a:off x="698185" y="1760809"/>
            <a:ext cx="2554149" cy="4480963"/>
          </a:xfrm>
          <a:prstGeom prst="rect">
            <a:avLst/>
          </a:prstGeom>
        </p:spPr>
      </p:pic>
      <p:pic>
        <p:nvPicPr>
          <p:cNvPr id="11" name="圖片 10"/>
          <p:cNvPicPr>
            <a:picLocks noChangeAspect="1"/>
          </p:cNvPicPr>
          <p:nvPr/>
        </p:nvPicPr>
        <p:blipFill>
          <a:blip r:embed="rId3"/>
          <a:stretch>
            <a:fillRect/>
          </a:stretch>
        </p:blipFill>
        <p:spPr>
          <a:xfrm>
            <a:off x="4528969" y="1831541"/>
            <a:ext cx="6430960" cy="3779061"/>
          </a:xfrm>
          <a:prstGeom prst="rect">
            <a:avLst/>
          </a:prstGeom>
        </p:spPr>
      </p:pic>
      <p:sp>
        <p:nvSpPr>
          <p:cNvPr id="12" name="燕尾形向右箭號 11"/>
          <p:cNvSpPr/>
          <p:nvPr/>
        </p:nvSpPr>
        <p:spPr>
          <a:xfrm>
            <a:off x="3456897" y="3721072"/>
            <a:ext cx="707922" cy="5604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7153835" y="5764865"/>
            <a:ext cx="1723549" cy="461665"/>
          </a:xfrm>
          <a:prstGeom prst="rect">
            <a:avLst/>
          </a:prstGeom>
          <a:noFill/>
        </p:spPr>
        <p:txBody>
          <a:bodyPr wrap="none" rtlCol="0">
            <a:spAutoFit/>
          </a:bodyPr>
          <a:lstStyle/>
          <a:p>
            <a:r>
              <a:rPr lang="zh-TW" altLang="en-US" sz="2400" dirty="0">
                <a:latin typeface="標楷體" pitchFamily="65" charset="-120"/>
                <a:ea typeface="標楷體" pitchFamily="65" charset="-120"/>
              </a:rPr>
              <a:t>如同</a:t>
            </a:r>
            <a:r>
              <a:rPr lang="zh-TW" altLang="en-US" sz="2400" dirty="0" smtClean="0">
                <a:latin typeface="標楷體" pitchFamily="65" charset="-120"/>
                <a:ea typeface="標楷體" pitchFamily="65" charset="-120"/>
              </a:rPr>
              <a:t>記事本</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3980990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執行程式</a:t>
            </a:r>
            <a:endParaRPr lang="zh-TW" altLang="en-US" dirty="0"/>
          </a:p>
        </p:txBody>
      </p:sp>
      <p:sp>
        <p:nvSpPr>
          <p:cNvPr id="3" name="內容版面配置區 2"/>
          <p:cNvSpPr>
            <a:spLocks noGrp="1"/>
          </p:cNvSpPr>
          <p:nvPr>
            <p:ph idx="1"/>
          </p:nvPr>
        </p:nvSpPr>
        <p:spPr/>
        <p:txBody>
          <a:bodyPr/>
          <a:lstStyle/>
          <a:p>
            <a:r>
              <a:rPr lang="zh-TW" altLang="en-US" dirty="0" smtClean="0"/>
              <a:t>打上 </a:t>
            </a:r>
            <a:r>
              <a:rPr lang="en-US" altLang="zh-TW" dirty="0"/>
              <a:t>print(</a:t>
            </a:r>
            <a:r>
              <a:rPr lang="en-US" altLang="zh-TW" dirty="0" smtClean="0"/>
              <a:t>'hello world!')</a:t>
            </a:r>
          </a:p>
          <a:p>
            <a:r>
              <a:rPr lang="zh-TW" altLang="en-US" dirty="0" smtClean="0"/>
              <a:t>光棒停留在同一行</a:t>
            </a:r>
            <a:endParaRPr lang="en-US" altLang="zh-TW" dirty="0" smtClean="0"/>
          </a:p>
          <a:p>
            <a:r>
              <a:rPr lang="zh-TW" altLang="en-US" dirty="0" smtClean="0"/>
              <a:t>執行 </a:t>
            </a:r>
            <a:r>
              <a:rPr lang="en-US" altLang="zh-TW" dirty="0" smtClean="0">
                <a:solidFill>
                  <a:srgbClr val="FF0000"/>
                </a:solidFill>
              </a:rPr>
              <a:t>Ctrl + Enter</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32</a:t>
            </a:fld>
            <a:endParaRPr lang="zh-TW" altLang="en-US"/>
          </a:p>
        </p:txBody>
      </p:sp>
      <p:pic>
        <p:nvPicPr>
          <p:cNvPr id="5" name="圖片 4"/>
          <p:cNvPicPr>
            <a:picLocks noChangeAspect="1"/>
          </p:cNvPicPr>
          <p:nvPr/>
        </p:nvPicPr>
        <p:blipFill>
          <a:blip r:embed="rId2"/>
          <a:stretch>
            <a:fillRect/>
          </a:stretch>
        </p:blipFill>
        <p:spPr>
          <a:xfrm>
            <a:off x="1217356" y="3438100"/>
            <a:ext cx="6333818" cy="3207252"/>
          </a:xfrm>
          <a:prstGeom prst="rect">
            <a:avLst/>
          </a:prstGeom>
        </p:spPr>
      </p:pic>
    </p:spTree>
    <p:extLst>
      <p:ext uri="{BB962C8B-B14F-4D97-AF65-F5344CB8AC3E}">
        <p14:creationId xmlns:p14="http://schemas.microsoft.com/office/powerpoint/2010/main" val="1376425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268170" y="1700474"/>
            <a:ext cx="6684101" cy="4602168"/>
          </a:xfrm>
          <a:prstGeom prst="rect">
            <a:avLst/>
          </a:prstGeom>
        </p:spPr>
      </p:pic>
      <p:sp>
        <p:nvSpPr>
          <p:cNvPr id="2" name="標題 1"/>
          <p:cNvSpPr>
            <a:spLocks noGrp="1"/>
          </p:cNvSpPr>
          <p:nvPr>
            <p:ph type="title"/>
          </p:nvPr>
        </p:nvSpPr>
        <p:spPr/>
        <p:txBody>
          <a:bodyPr/>
          <a:lstStyle/>
          <a:p>
            <a:r>
              <a:rPr lang="en-US" altLang="zh-TW" dirty="0" smtClean="0"/>
              <a:t>Hello World!</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33</a:t>
            </a:fld>
            <a:endParaRPr lang="zh-TW" altLang="en-US"/>
          </a:p>
        </p:txBody>
      </p:sp>
      <p:sp>
        <p:nvSpPr>
          <p:cNvPr id="7" name="向下箭號 6"/>
          <p:cNvSpPr/>
          <p:nvPr/>
        </p:nvSpPr>
        <p:spPr>
          <a:xfrm>
            <a:off x="4940710" y="3962354"/>
            <a:ext cx="629495" cy="889246"/>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604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099431" y="1707101"/>
            <a:ext cx="8832243" cy="4649250"/>
          </a:xfrm>
          <a:prstGeom prst="rect">
            <a:avLst/>
          </a:prstGeom>
        </p:spPr>
      </p:pic>
      <p:sp>
        <p:nvSpPr>
          <p:cNvPr id="2" name="標題 1"/>
          <p:cNvSpPr>
            <a:spLocks noGrp="1"/>
          </p:cNvSpPr>
          <p:nvPr>
            <p:ph type="title"/>
          </p:nvPr>
        </p:nvSpPr>
        <p:spPr/>
        <p:txBody>
          <a:bodyPr/>
          <a:lstStyle/>
          <a:p>
            <a:r>
              <a:rPr lang="zh-TW" altLang="en-US" dirty="0" smtClean="0"/>
              <a:t>再看一次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34</a:t>
            </a:fld>
            <a:endParaRPr lang="zh-TW" altLang="en-US"/>
          </a:p>
        </p:txBody>
      </p:sp>
      <p:sp>
        <p:nvSpPr>
          <p:cNvPr id="12" name="文字方塊 11"/>
          <p:cNvSpPr txBox="1"/>
          <p:nvPr/>
        </p:nvSpPr>
        <p:spPr>
          <a:xfrm>
            <a:off x="5088195" y="2971439"/>
            <a:ext cx="433965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1.</a:t>
            </a:r>
            <a:r>
              <a:rPr lang="zh-TW" altLang="en-US" sz="3600" dirty="0" smtClean="0">
                <a:solidFill>
                  <a:srgbClr val="FF0000"/>
                </a:solidFill>
                <a:latin typeface="標楷體" panose="03000509000000000000" pitchFamily="65" charset="-120"/>
                <a:ea typeface="標楷體" panose="03000509000000000000" pitchFamily="65" charset="-120"/>
              </a:rPr>
              <a:t>輸入給電腦的指令</a:t>
            </a:r>
            <a:endParaRPr lang="zh-TW" altLang="en-US" sz="3600" dirty="0">
              <a:solidFill>
                <a:srgbClr val="FF0000"/>
              </a:solidFill>
              <a:latin typeface="標楷體" panose="03000509000000000000" pitchFamily="65" charset="-120"/>
              <a:ea typeface="標楷體" panose="03000509000000000000" pitchFamily="65" charset="-120"/>
            </a:endParaRPr>
          </a:p>
        </p:txBody>
      </p:sp>
      <p:sp>
        <p:nvSpPr>
          <p:cNvPr id="18" name="文字方塊 17"/>
          <p:cNvSpPr txBox="1"/>
          <p:nvPr/>
        </p:nvSpPr>
        <p:spPr>
          <a:xfrm>
            <a:off x="5088195" y="3752707"/>
            <a:ext cx="2954655"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2.</a:t>
            </a:r>
            <a:r>
              <a:rPr lang="zh-TW" altLang="en-US" sz="3600" dirty="0" smtClean="0">
                <a:solidFill>
                  <a:srgbClr val="FF0000"/>
                </a:solidFill>
                <a:latin typeface="標楷體" panose="03000509000000000000" pitchFamily="65" charset="-120"/>
                <a:ea typeface="標楷體" panose="03000509000000000000" pitchFamily="65" charset="-120"/>
              </a:rPr>
              <a:t>被執行指令</a:t>
            </a:r>
            <a:endParaRPr lang="zh-TW" altLang="en-US" sz="3600" dirty="0">
              <a:solidFill>
                <a:srgbClr val="FF0000"/>
              </a:solidFill>
              <a:latin typeface="標楷體" panose="03000509000000000000" pitchFamily="65" charset="-120"/>
              <a:ea typeface="標楷體" panose="03000509000000000000" pitchFamily="65" charset="-120"/>
            </a:endParaRPr>
          </a:p>
        </p:txBody>
      </p:sp>
      <p:cxnSp>
        <p:nvCxnSpPr>
          <p:cNvPr id="21" name="直線單箭頭接點 20"/>
          <p:cNvCxnSpPr/>
          <p:nvPr/>
        </p:nvCxnSpPr>
        <p:spPr>
          <a:xfrm flipH="1" flipV="1">
            <a:off x="4601498" y="2684206"/>
            <a:ext cx="486697" cy="3982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4498258" y="4645742"/>
            <a:ext cx="515136" cy="486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3880470" y="5751871"/>
            <a:ext cx="721028" cy="127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831381" y="5457078"/>
            <a:ext cx="249299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3.</a:t>
            </a:r>
            <a:r>
              <a:rPr lang="zh-TW" altLang="en-US" sz="3600" dirty="0" smtClean="0">
                <a:solidFill>
                  <a:srgbClr val="FF0000"/>
                </a:solidFill>
                <a:latin typeface="標楷體" panose="03000509000000000000" pitchFamily="65" charset="-120"/>
                <a:ea typeface="標楷體" panose="03000509000000000000" pitchFamily="65" charset="-120"/>
              </a:rPr>
              <a:t>輸出結果</a:t>
            </a:r>
            <a:endParaRPr lang="zh-TW" altLang="en-US" sz="3600"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12039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接下來你將進入想像的世界</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35</a:t>
            </a:fld>
            <a:endParaRPr lang="zh-TW" altLang="en-US"/>
          </a:p>
        </p:txBody>
      </p:sp>
      <p:pic>
        <p:nvPicPr>
          <p:cNvPr id="1026" name="Picture 2" descr="「假的」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323" y="1825625"/>
            <a:ext cx="7772400" cy="43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94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資料型態</a:t>
            </a:r>
            <a:endParaRPr lang="zh-TW" altLang="en-US" dirty="0"/>
          </a:p>
        </p:txBody>
      </p:sp>
      <p:sp>
        <p:nvSpPr>
          <p:cNvPr id="3" name="內容版面配置區 2"/>
          <p:cNvSpPr>
            <a:spLocks noGrp="1"/>
          </p:cNvSpPr>
          <p:nvPr>
            <p:ph idx="1"/>
          </p:nvPr>
        </p:nvSpPr>
        <p:spPr/>
        <p:txBody>
          <a:bodyPr/>
          <a:lstStyle/>
          <a:p>
            <a:r>
              <a:rPr lang="zh-TW" altLang="en-US" dirty="0" smtClean="0"/>
              <a:t>數字</a:t>
            </a:r>
            <a:endParaRPr lang="en-US" altLang="zh-TW" dirty="0" smtClean="0"/>
          </a:p>
          <a:p>
            <a:pPr lvl="1"/>
            <a:r>
              <a:rPr lang="en-US" altLang="zh-TW" dirty="0" smtClean="0"/>
              <a:t>Ex: 1</a:t>
            </a:r>
            <a:r>
              <a:rPr lang="zh-TW" altLang="en-US" dirty="0" smtClean="0"/>
              <a:t>、</a:t>
            </a:r>
            <a:r>
              <a:rPr lang="en-US" altLang="zh-TW" dirty="0" smtClean="0"/>
              <a:t>123456</a:t>
            </a:r>
          </a:p>
          <a:p>
            <a:r>
              <a:rPr lang="zh-TW" altLang="en-US" dirty="0" smtClean="0"/>
              <a:t>小數</a:t>
            </a:r>
            <a:endParaRPr lang="en-US" altLang="zh-TW" dirty="0" smtClean="0"/>
          </a:p>
          <a:p>
            <a:pPr lvl="1"/>
            <a:r>
              <a:rPr lang="en-US" altLang="zh-TW" dirty="0" smtClean="0"/>
              <a:t>Ex:0.137</a:t>
            </a:r>
            <a:r>
              <a:rPr lang="zh-TW" altLang="en-US" dirty="0" smtClean="0"/>
              <a:t>、</a:t>
            </a:r>
            <a:r>
              <a:rPr lang="en-US" altLang="zh-TW" dirty="0" smtClean="0"/>
              <a:t>9487945</a:t>
            </a:r>
          </a:p>
          <a:p>
            <a:r>
              <a:rPr lang="zh-TW" altLang="en-US" dirty="0" smtClean="0"/>
              <a:t>字串</a:t>
            </a:r>
            <a:endParaRPr lang="en-US" altLang="zh-TW" dirty="0" smtClean="0"/>
          </a:p>
          <a:p>
            <a:pPr lvl="1"/>
            <a:r>
              <a:rPr lang="en-US" altLang="zh-TW" dirty="0" smtClean="0"/>
              <a:t>Ex:</a:t>
            </a:r>
            <a:r>
              <a:rPr lang="zh-TW" altLang="en-US" dirty="0" smtClean="0"/>
              <a:t> </a:t>
            </a:r>
            <a:r>
              <a:rPr lang="en-US" altLang="zh-TW" dirty="0"/>
              <a:t>'</a:t>
            </a:r>
            <a:r>
              <a:rPr lang="zh-TW" altLang="en-US" dirty="0" smtClean="0"/>
              <a:t>邊緣人</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36</a:t>
            </a:fld>
            <a:endParaRPr lang="zh-TW" altLang="en-US"/>
          </a:p>
        </p:txBody>
      </p:sp>
      <p:pic>
        <p:nvPicPr>
          <p:cNvPr id="5" name="圖片 4"/>
          <p:cNvPicPr>
            <a:picLocks noChangeAspect="1"/>
          </p:cNvPicPr>
          <p:nvPr/>
        </p:nvPicPr>
        <p:blipFill>
          <a:blip r:embed="rId2"/>
          <a:stretch>
            <a:fillRect/>
          </a:stretch>
        </p:blipFill>
        <p:spPr>
          <a:xfrm>
            <a:off x="7247215" y="1496240"/>
            <a:ext cx="3155430" cy="4640338"/>
          </a:xfrm>
          <a:prstGeom prst="rect">
            <a:avLst/>
          </a:prstGeom>
        </p:spPr>
      </p:pic>
      <p:sp>
        <p:nvSpPr>
          <p:cNvPr id="6" name="文字方塊 5"/>
          <p:cNvSpPr txBox="1"/>
          <p:nvPr/>
        </p:nvSpPr>
        <p:spPr>
          <a:xfrm>
            <a:off x="1118796" y="5141952"/>
            <a:ext cx="5416868"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當然還有很多，但這些是最重要的了</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949753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變數的概念</a:t>
            </a:r>
            <a:endParaRPr lang="zh-TW" altLang="en-US" dirty="0"/>
          </a:p>
        </p:txBody>
      </p:sp>
      <p:sp>
        <p:nvSpPr>
          <p:cNvPr id="3" name="內容版面配置區 2"/>
          <p:cNvSpPr>
            <a:spLocks noGrp="1"/>
          </p:cNvSpPr>
          <p:nvPr>
            <p:ph idx="1"/>
          </p:nvPr>
        </p:nvSpPr>
        <p:spPr/>
        <p:txBody>
          <a:bodyPr/>
          <a:lstStyle/>
          <a:p>
            <a:r>
              <a:rPr lang="zh-TW" altLang="en-US" dirty="0" smtClean="0"/>
              <a:t>一個在記體中的空間，會在給予內容時創建。</a:t>
            </a:r>
            <a:endParaRPr lang="en-US" altLang="zh-TW" dirty="0" smtClean="0"/>
          </a:p>
          <a:p>
            <a:r>
              <a:rPr lang="zh-TW" altLang="en-US" dirty="0" smtClean="0"/>
              <a:t>可以</a:t>
            </a:r>
            <a:r>
              <a:rPr lang="zh-TW" altLang="en-US" b="1" dirty="0" smtClean="0"/>
              <a:t>自己命名</a:t>
            </a:r>
            <a:r>
              <a:rPr lang="zh-TW" altLang="en-US" dirty="0" smtClean="0"/>
              <a:t>。</a:t>
            </a:r>
            <a:endParaRPr lang="en-US" altLang="zh-TW" dirty="0" smtClean="0"/>
          </a:p>
          <a:p>
            <a:r>
              <a:rPr lang="zh-TW" altLang="en-US" dirty="0" smtClean="0"/>
              <a:t>可以存放任何東西。</a:t>
            </a:r>
            <a:endParaRPr lang="en-US" altLang="zh-TW" dirty="0" smtClean="0"/>
          </a:p>
          <a:p>
            <a:r>
              <a:rPr lang="zh-TW" altLang="en-US" dirty="0" smtClean="0"/>
              <a:t>存什麼型態的東西就會變成什麼。</a:t>
            </a: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37</a:t>
            </a:fld>
            <a:endParaRPr lang="zh-TW" altLang="en-US"/>
          </a:p>
        </p:txBody>
      </p:sp>
      <p:grpSp>
        <p:nvGrpSpPr>
          <p:cNvPr id="15" name="群組 14"/>
          <p:cNvGrpSpPr/>
          <p:nvPr/>
        </p:nvGrpSpPr>
        <p:grpSpPr>
          <a:xfrm>
            <a:off x="1224117" y="4310677"/>
            <a:ext cx="7152967" cy="1237458"/>
            <a:chOff x="1224117" y="4439264"/>
            <a:chExt cx="7152967" cy="1237458"/>
          </a:xfrm>
        </p:grpSpPr>
        <p:sp>
          <p:nvSpPr>
            <p:cNvPr id="6" name="矩形 5"/>
            <p:cNvSpPr/>
            <p:nvPr/>
          </p:nvSpPr>
          <p:spPr>
            <a:xfrm>
              <a:off x="1224117" y="4467354"/>
              <a:ext cx="7152967" cy="12093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 name="直線接點 7"/>
            <p:cNvCxnSpPr/>
            <p:nvPr/>
          </p:nvCxnSpPr>
          <p:spPr>
            <a:xfrm>
              <a:off x="2964426" y="4439265"/>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019367" y="4452606"/>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602361" y="4439264"/>
              <a:ext cx="0" cy="12227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文字方塊 13"/>
          <p:cNvSpPr txBox="1"/>
          <p:nvPr/>
        </p:nvSpPr>
        <p:spPr>
          <a:xfrm>
            <a:off x="9011973" y="4750707"/>
            <a:ext cx="1338828"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記憶體空間</a:t>
            </a:r>
            <a:endParaRPr lang="zh-TW" altLang="en-US" dirty="0">
              <a:latin typeface="標楷體" pitchFamily="65" charset="-120"/>
              <a:ea typeface="標楷體" pitchFamily="65" charset="-120"/>
            </a:endParaRPr>
          </a:p>
        </p:txBody>
      </p:sp>
      <p:sp>
        <p:nvSpPr>
          <p:cNvPr id="16" name="文字方塊 15"/>
          <p:cNvSpPr txBox="1"/>
          <p:nvPr/>
        </p:nvSpPr>
        <p:spPr>
          <a:xfrm>
            <a:off x="1859006" y="5718431"/>
            <a:ext cx="306494" cy="369332"/>
          </a:xfrm>
          <a:prstGeom prst="rect">
            <a:avLst/>
          </a:prstGeom>
          <a:noFill/>
        </p:spPr>
        <p:txBody>
          <a:bodyPr wrap="none" rtlCol="0">
            <a:spAutoFit/>
          </a:bodyPr>
          <a:lstStyle/>
          <a:p>
            <a:r>
              <a:rPr lang="en-US" altLang="zh-TW" dirty="0" smtClean="0"/>
              <a:t>a</a:t>
            </a:r>
            <a:endParaRPr lang="zh-TW" altLang="en-US" dirty="0"/>
          </a:p>
        </p:txBody>
      </p:sp>
      <p:sp>
        <p:nvSpPr>
          <p:cNvPr id="17" name="文字方塊 16"/>
          <p:cNvSpPr txBox="1"/>
          <p:nvPr/>
        </p:nvSpPr>
        <p:spPr>
          <a:xfrm>
            <a:off x="1859006" y="4712618"/>
            <a:ext cx="352982" cy="461665"/>
          </a:xfrm>
          <a:prstGeom prst="rect">
            <a:avLst/>
          </a:prstGeom>
          <a:noFill/>
        </p:spPr>
        <p:txBody>
          <a:bodyPr wrap="none" rtlCol="0">
            <a:spAutoFit/>
          </a:bodyPr>
          <a:lstStyle/>
          <a:p>
            <a:r>
              <a:rPr lang="en-US" altLang="zh-TW" sz="2400" dirty="0" smtClean="0"/>
              <a:t>1</a:t>
            </a:r>
            <a:endParaRPr lang="zh-TW" altLang="en-US" sz="2400" dirty="0"/>
          </a:p>
        </p:txBody>
      </p:sp>
      <p:sp>
        <p:nvSpPr>
          <p:cNvPr id="18" name="文字方塊 17"/>
          <p:cNvSpPr txBox="1"/>
          <p:nvPr/>
        </p:nvSpPr>
        <p:spPr>
          <a:xfrm>
            <a:off x="3106989" y="4681841"/>
            <a:ext cx="1895071"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a:t>
            </a:r>
            <a:r>
              <a:rPr lang="zh-TW" altLang="en-US" sz="2800" dirty="0" smtClean="0">
                <a:latin typeface="標楷體" panose="03000509000000000000" pitchFamily="65" charset="-120"/>
                <a:ea typeface="標楷體" panose="03000509000000000000" pitchFamily="65" charset="-120"/>
                <a:cs typeface="Times New Roman" panose="02020603050405020304" pitchFamily="18" charset="0"/>
              </a:rPr>
              <a:t>傻眼貓</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咪</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3511354" y="5718431"/>
            <a:ext cx="907428" cy="369332"/>
          </a:xfrm>
          <a:prstGeom prst="rect">
            <a:avLst/>
          </a:prstGeom>
          <a:noFill/>
        </p:spPr>
        <p:txBody>
          <a:bodyPr wrap="none" rtlCol="0">
            <a:spAutoFit/>
          </a:bodyPr>
          <a:lstStyle/>
          <a:p>
            <a:r>
              <a:rPr lang="en-US" altLang="zh-TW" dirty="0" err="1" smtClean="0"/>
              <a:t>yeeeee</a:t>
            </a:r>
            <a:endParaRPr lang="zh-TW" altLang="en-US" dirty="0"/>
          </a:p>
        </p:txBody>
      </p:sp>
      <p:sp>
        <p:nvSpPr>
          <p:cNvPr id="20" name="文字方塊 19"/>
          <p:cNvSpPr txBox="1"/>
          <p:nvPr/>
        </p:nvSpPr>
        <p:spPr>
          <a:xfrm>
            <a:off x="9127389" y="5718431"/>
            <a:ext cx="1107996"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變數名</a:t>
            </a:r>
            <a:r>
              <a:rPr lang="zh-TW" altLang="en-US" dirty="0">
                <a:latin typeface="標楷體" pitchFamily="65" charset="-120"/>
                <a:ea typeface="標楷體" pitchFamily="65" charset="-120"/>
              </a:rPr>
              <a:t>稱</a:t>
            </a:r>
          </a:p>
        </p:txBody>
      </p:sp>
      <p:sp>
        <p:nvSpPr>
          <p:cNvPr id="21" name="文字方塊 20"/>
          <p:cNvSpPr txBox="1"/>
          <p:nvPr/>
        </p:nvSpPr>
        <p:spPr>
          <a:xfrm>
            <a:off x="5352722" y="4696589"/>
            <a:ext cx="813043"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0.87</a:t>
            </a:r>
            <a:endParaRPr lang="zh-TW" altLang="en-US" sz="2800"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5431509" y="5768160"/>
            <a:ext cx="722121" cy="369332"/>
          </a:xfrm>
          <a:prstGeom prst="rect">
            <a:avLst/>
          </a:prstGeom>
          <a:noFill/>
        </p:spPr>
        <p:txBody>
          <a:bodyPr wrap="none" rtlCol="0">
            <a:spAutoFit/>
          </a:bodyPr>
          <a:lstStyle/>
          <a:p>
            <a:r>
              <a:rPr lang="en-US" altLang="zh-TW" dirty="0" smtClean="0"/>
              <a:t>score</a:t>
            </a:r>
            <a:endParaRPr lang="zh-TW" altLang="en-US" dirty="0"/>
          </a:p>
        </p:txBody>
      </p:sp>
      <p:sp>
        <p:nvSpPr>
          <p:cNvPr id="24" name="文字方塊 23"/>
          <p:cNvSpPr txBox="1"/>
          <p:nvPr/>
        </p:nvSpPr>
        <p:spPr>
          <a:xfrm>
            <a:off x="7166357" y="5768160"/>
            <a:ext cx="540533" cy="369332"/>
          </a:xfrm>
          <a:prstGeom prst="rect">
            <a:avLst/>
          </a:prstGeom>
          <a:noFill/>
        </p:spPr>
        <p:txBody>
          <a:bodyPr wrap="none" rtlCol="0">
            <a:spAutoFit/>
          </a:bodyPr>
          <a:lstStyle/>
          <a:p>
            <a:r>
              <a:rPr lang="en-US" altLang="zh-TW" dirty="0" err="1" smtClean="0"/>
              <a:t>abc</a:t>
            </a:r>
            <a:endParaRPr lang="zh-TW" altLang="en-US" dirty="0"/>
          </a:p>
        </p:txBody>
      </p:sp>
      <p:sp>
        <p:nvSpPr>
          <p:cNvPr id="25" name="文字方塊 24"/>
          <p:cNvSpPr txBox="1"/>
          <p:nvPr/>
        </p:nvSpPr>
        <p:spPr>
          <a:xfrm>
            <a:off x="7256299" y="4743286"/>
            <a:ext cx="402674"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136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等於 與 箭頭</a:t>
            </a:r>
            <a:endParaRPr lang="zh-TW" altLang="en-US" dirty="0"/>
          </a:p>
        </p:txBody>
      </p:sp>
      <p:sp>
        <p:nvSpPr>
          <p:cNvPr id="3" name="內容版面配置區 2"/>
          <p:cNvSpPr>
            <a:spLocks noGrp="1"/>
          </p:cNvSpPr>
          <p:nvPr>
            <p:ph idx="1"/>
          </p:nvPr>
        </p:nvSpPr>
        <p:spPr/>
        <p:txBody>
          <a:bodyPr/>
          <a:lstStyle/>
          <a:p>
            <a:r>
              <a:rPr lang="zh-TW" altLang="en-US" dirty="0" smtClean="0"/>
              <a:t>把右邊執行結果存到左邊的變數裡。</a:t>
            </a:r>
            <a:endParaRPr lang="en-US" altLang="zh-TW" dirty="0" smtClean="0"/>
          </a:p>
          <a:p>
            <a:r>
              <a:rPr lang="zh-TW" altLang="en-US" dirty="0" smtClean="0"/>
              <a:t>等於 與箭頭是不一樣的東西。</a:t>
            </a:r>
            <a:endParaRPr lang="en-US" altLang="zh-TW" dirty="0" smtClean="0"/>
          </a:p>
          <a:p>
            <a:r>
              <a:rPr lang="zh-TW" altLang="en-US" dirty="0" smtClean="0"/>
              <a:t>初學者只要記得都使用箭頭就對了。</a:t>
            </a:r>
            <a:endParaRPr lang="en-US" altLang="zh-TW" dirty="0" smtClean="0"/>
          </a:p>
          <a:p>
            <a:r>
              <a:rPr lang="en-US" altLang="zh-TW" dirty="0"/>
              <a:t>Ex	:</a:t>
            </a:r>
            <a:r>
              <a:rPr lang="zh-TW" altLang="en-US" dirty="0"/>
              <a:t>  </a:t>
            </a:r>
            <a:r>
              <a:rPr lang="en-US" altLang="zh-TW" dirty="0"/>
              <a:t>a = 1  </a:t>
            </a:r>
            <a:r>
              <a:rPr lang="zh-TW" altLang="en-US" dirty="0"/>
              <a:t>、 </a:t>
            </a:r>
            <a:r>
              <a:rPr lang="en-US" altLang="zh-TW" dirty="0"/>
              <a:t>b </a:t>
            </a:r>
            <a:r>
              <a:rPr lang="en-US" altLang="zh-TW" dirty="0" smtClean="0"/>
              <a:t>&lt;-2</a:t>
            </a:r>
          </a:p>
          <a:p>
            <a:endParaRPr lang="en-US" altLang="zh-TW"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159" y="1753495"/>
            <a:ext cx="2670290" cy="436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265338" y="4286747"/>
            <a:ext cx="1183342" cy="9574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03762" y="5525905"/>
            <a:ext cx="306494" cy="369332"/>
          </a:xfrm>
          <a:prstGeom prst="rect">
            <a:avLst/>
          </a:prstGeom>
          <a:noFill/>
        </p:spPr>
        <p:txBody>
          <a:bodyPr wrap="none" rtlCol="0">
            <a:spAutoFit/>
          </a:bodyPr>
          <a:lstStyle/>
          <a:p>
            <a:r>
              <a:rPr lang="en-US" altLang="zh-TW" dirty="0" smtClean="0"/>
              <a:t>a</a:t>
            </a:r>
            <a:endParaRPr lang="zh-TW" altLang="en-US" dirty="0"/>
          </a:p>
        </p:txBody>
      </p:sp>
      <p:sp>
        <p:nvSpPr>
          <p:cNvPr id="8" name="文字方塊 7"/>
          <p:cNvSpPr txBox="1"/>
          <p:nvPr/>
        </p:nvSpPr>
        <p:spPr>
          <a:xfrm>
            <a:off x="5176684" y="4580796"/>
            <a:ext cx="311304" cy="369332"/>
          </a:xfrm>
          <a:prstGeom prst="rect">
            <a:avLst/>
          </a:prstGeom>
          <a:noFill/>
        </p:spPr>
        <p:txBody>
          <a:bodyPr wrap="none" rtlCol="0">
            <a:spAutoFit/>
          </a:bodyPr>
          <a:lstStyle/>
          <a:p>
            <a:r>
              <a:rPr lang="en-US" altLang="zh-TW" dirty="0" smtClean="0"/>
              <a:t>1</a:t>
            </a:r>
            <a:endParaRPr lang="zh-TW" altLang="en-US" dirty="0"/>
          </a:p>
        </p:txBody>
      </p:sp>
    </p:spTree>
    <p:extLst>
      <p:ext uri="{BB962C8B-B14F-4D97-AF65-F5344CB8AC3E}">
        <p14:creationId xmlns:p14="http://schemas.microsoft.com/office/powerpoint/2010/main" val="17140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59259E-6 L -0.12161 -0.00255 " pathEditMode="relative" rAng="0" ptsTypes="AA">
                                      <p:cBhvr>
                                        <p:cTn id="14" dur="2000" fill="hold"/>
                                        <p:tgtEl>
                                          <p:spTgt spid="8"/>
                                        </p:tgtEl>
                                        <p:attrNameLst>
                                          <p:attrName>ppt_x</p:attrName>
                                          <p:attrName>ppt_y</p:attrName>
                                        </p:attrNameLst>
                                      </p:cBhvr>
                                      <p:rCtr x="-6081"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Function </a:t>
            </a:r>
            <a:r>
              <a:rPr lang="zh-TW" altLang="en-US" dirty="0" smtClean="0"/>
              <a:t>概念</a:t>
            </a:r>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latin typeface="Times New Roman" panose="02020603050405020304" pitchFamily="18" charset="0"/>
                <a:ea typeface="標楷體" panose="03000509000000000000" pitchFamily="65" charset="-120"/>
              </a:rPr>
              <a:pPr/>
              <a:t>39</a:t>
            </a:fld>
            <a:endParaRPr lang="zh-TW" altLang="en-US">
              <a:latin typeface="Times New Roman" panose="02020603050405020304" pitchFamily="18" charset="0"/>
              <a:ea typeface="標楷體" panose="03000509000000000000" pitchFamily="65" charset="-120"/>
            </a:endParaRPr>
          </a:p>
        </p:txBody>
      </p:sp>
      <p:grpSp>
        <p:nvGrpSpPr>
          <p:cNvPr id="16" name="群組 15"/>
          <p:cNvGrpSpPr/>
          <p:nvPr/>
        </p:nvGrpSpPr>
        <p:grpSpPr>
          <a:xfrm>
            <a:off x="970499" y="1992720"/>
            <a:ext cx="10030691" cy="1849146"/>
            <a:chOff x="838200" y="2520753"/>
            <a:chExt cx="10030691" cy="1849146"/>
          </a:xfrm>
        </p:grpSpPr>
        <p:sp>
          <p:nvSpPr>
            <p:cNvPr id="5" name="文字方塊 4"/>
            <p:cNvSpPr txBox="1"/>
            <p:nvPr/>
          </p:nvSpPr>
          <p:spPr>
            <a:xfrm>
              <a:off x="838200" y="3390830"/>
              <a:ext cx="10030691" cy="979069"/>
            </a:xfrm>
            <a:prstGeom prst="rect">
              <a:avLst/>
            </a:prstGeom>
            <a:noFill/>
            <a:ln>
              <a:noFill/>
            </a:ln>
          </p:spPr>
          <p:txBody>
            <a:bodyPr wrap="square" lIns="180000" tIns="180000" rIns="180000" bIns="180000" rtlCol="0">
              <a:spAutoFit/>
            </a:bodyPr>
            <a:lstStyle/>
            <a:p>
              <a:r>
                <a:rPr lang="en-US" altLang="zh-TW" sz="4000" dirty="0" err="1" smtClean="0">
                  <a:latin typeface="Times New Roman" panose="02020603050405020304" pitchFamily="18" charset="0"/>
                  <a:ea typeface="標楷體" panose="03000509000000000000" pitchFamily="65" charset="-120"/>
                </a:rPr>
                <a:t>saveInPC</a:t>
              </a:r>
              <a:r>
                <a:rPr lang="en-US" altLang="zh-TW" sz="4000" dirty="0" smtClean="0">
                  <a:latin typeface="Times New Roman" panose="02020603050405020304" pitchFamily="18" charset="0"/>
                  <a:ea typeface="標楷體" panose="03000509000000000000" pitchFamily="65" charset="-120"/>
                </a:rPr>
                <a:t> </a:t>
              </a:r>
              <a:r>
                <a:rPr lang="en-US" altLang="zh-TW" sz="4000" dirty="0" smtClean="0">
                  <a:solidFill>
                    <a:schemeClr val="accent5"/>
                  </a:solidFill>
                  <a:latin typeface="Times New Roman" panose="02020603050405020304" pitchFamily="18" charset="0"/>
                  <a:ea typeface="標楷體" panose="03000509000000000000" pitchFamily="65" charset="-120"/>
                </a:rPr>
                <a:t>&lt;-</a:t>
              </a:r>
              <a:r>
                <a:rPr lang="en-US" altLang="zh-TW" sz="4000" dirty="0" smtClean="0">
                  <a:latin typeface="Times New Roman" panose="02020603050405020304" pitchFamily="18" charset="0"/>
                  <a:ea typeface="標楷體" panose="03000509000000000000" pitchFamily="65" charset="-120"/>
                </a:rPr>
                <a:t> </a:t>
              </a:r>
              <a:r>
                <a:rPr lang="en-US" altLang="zh-TW" sz="4000" dirty="0" err="1" smtClean="0">
                  <a:solidFill>
                    <a:schemeClr val="accent2"/>
                  </a:solidFill>
                  <a:latin typeface="Times New Roman" panose="02020603050405020304" pitchFamily="18" charset="0"/>
                  <a:ea typeface="標楷體" panose="03000509000000000000" pitchFamily="65" charset="-120"/>
                </a:rPr>
                <a:t>functionName</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var1,var2,… </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a:t>
              </a:r>
              <a:endParaRPr lang="zh-TW" altLang="en-US" sz="4000" dirty="0">
                <a:latin typeface="Times New Roman" panose="02020603050405020304" pitchFamily="18" charset="0"/>
                <a:ea typeface="標楷體" panose="03000509000000000000" pitchFamily="65" charset="-120"/>
              </a:endParaRPr>
            </a:p>
          </p:txBody>
        </p:sp>
        <p:sp>
          <p:nvSpPr>
            <p:cNvPr id="6" name="文字方塊 5"/>
            <p:cNvSpPr txBox="1"/>
            <p:nvPr/>
          </p:nvSpPr>
          <p:spPr>
            <a:xfrm>
              <a:off x="1107584" y="2551004"/>
              <a:ext cx="1723549" cy="461665"/>
            </a:xfrm>
            <a:prstGeom prst="rect">
              <a:avLst/>
            </a:prstGeom>
            <a:noFill/>
          </p:spPr>
          <p:txBody>
            <a:bodyPr wrap="none" rtlCol="0">
              <a:spAutoFit/>
            </a:bodyPr>
            <a:lstStyle/>
            <a:p>
              <a:r>
                <a:rPr lang="zh-TW" altLang="en-US" sz="2400" dirty="0" smtClean="0">
                  <a:solidFill>
                    <a:schemeClr val="accent5">
                      <a:lumMod val="50000"/>
                    </a:schemeClr>
                  </a:solidFill>
                  <a:latin typeface="Times New Roman" panose="02020603050405020304" pitchFamily="18" charset="0"/>
                  <a:ea typeface="標楷體" panose="03000509000000000000" pitchFamily="65" charset="-120"/>
                </a:rPr>
                <a:t>儲存的變數</a:t>
              </a:r>
              <a:endParaRPr lang="zh-TW" altLang="en-US" sz="2400" dirty="0">
                <a:solidFill>
                  <a:schemeClr val="accent5">
                    <a:lumMod val="50000"/>
                  </a:schemeClr>
                </a:solidFill>
                <a:latin typeface="Times New Roman" panose="02020603050405020304" pitchFamily="18" charset="0"/>
                <a:ea typeface="標楷體" panose="03000509000000000000" pitchFamily="65" charset="-120"/>
              </a:endParaRPr>
            </a:p>
          </p:txBody>
        </p:sp>
        <p:sp>
          <p:nvSpPr>
            <p:cNvPr id="7" name="文字方塊 6"/>
            <p:cNvSpPr txBox="1"/>
            <p:nvPr/>
          </p:nvSpPr>
          <p:spPr>
            <a:xfrm>
              <a:off x="4936489" y="2526233"/>
              <a:ext cx="1415772"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函數名稱</a:t>
              </a:r>
            </a:p>
          </p:txBody>
        </p:sp>
        <p:sp>
          <p:nvSpPr>
            <p:cNvPr id="8" name="文字方塊 7"/>
            <p:cNvSpPr txBox="1"/>
            <p:nvPr/>
          </p:nvSpPr>
          <p:spPr>
            <a:xfrm>
              <a:off x="7124638" y="2551004"/>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1</a:t>
              </a:r>
              <a:endParaRPr lang="zh-TW" altLang="en-US" dirty="0">
                <a:latin typeface="Times New Roman" panose="02020603050405020304" pitchFamily="18" charset="0"/>
                <a:ea typeface="標楷體" panose="03000509000000000000" pitchFamily="65" charset="-120"/>
              </a:endParaRPr>
            </a:p>
          </p:txBody>
        </p:sp>
        <p:sp>
          <p:nvSpPr>
            <p:cNvPr id="9" name="文字方塊 8"/>
            <p:cNvSpPr txBox="1"/>
            <p:nvPr/>
          </p:nvSpPr>
          <p:spPr>
            <a:xfrm>
              <a:off x="8078710" y="2520753"/>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2</a:t>
              </a:r>
              <a:endParaRPr lang="zh-TW" altLang="en-US" dirty="0">
                <a:latin typeface="Times New Roman" panose="02020603050405020304" pitchFamily="18" charset="0"/>
                <a:ea typeface="標楷體" panose="03000509000000000000" pitchFamily="65" charset="-120"/>
              </a:endParaRPr>
            </a:p>
          </p:txBody>
        </p:sp>
        <p:cxnSp>
          <p:nvCxnSpPr>
            <p:cNvPr id="11" name="直線單箭頭接點 10"/>
            <p:cNvCxnSpPr>
              <a:stCxn id="6" idx="2"/>
            </p:cNvCxnSpPr>
            <p:nvPr/>
          </p:nvCxnSpPr>
          <p:spPr>
            <a:xfrm flipH="1">
              <a:off x="1969358" y="301266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5708866" y="292944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8468967" y="305527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7607432" y="3003120"/>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文字方塊 14"/>
          <p:cNvSpPr txBox="1"/>
          <p:nvPr/>
        </p:nvSpPr>
        <p:spPr>
          <a:xfrm>
            <a:off x="970499" y="4783142"/>
            <a:ext cx="9140644" cy="461665"/>
          </a:xfrm>
          <a:prstGeom prst="rect">
            <a:avLst/>
          </a:prstGeom>
          <a:noFill/>
        </p:spPr>
        <p:txBody>
          <a:bodyPr wrap="none" rtlCol="0">
            <a:spAutoFit/>
          </a:bodyPr>
          <a:lstStyle/>
          <a:p>
            <a:r>
              <a:rPr lang="zh-TW" altLang="en-US" sz="2400" dirty="0" smtClean="0">
                <a:solidFill>
                  <a:schemeClr val="accent1"/>
                </a:solidFill>
                <a:latin typeface="Times New Roman" panose="02020603050405020304" pitchFamily="18" charset="0"/>
                <a:ea typeface="標楷體" panose="03000509000000000000" pitchFamily="65" charset="-120"/>
              </a:rPr>
              <a:t>根據輸入 </a:t>
            </a:r>
            <a:r>
              <a:rPr lang="en-US" altLang="zh-TW" sz="2400" dirty="0">
                <a:latin typeface="Times New Roman" panose="02020603050405020304" pitchFamily="18" charset="0"/>
                <a:ea typeface="標楷體" panose="03000509000000000000" pitchFamily="65" charset="-120"/>
              </a:rPr>
              <a:t>var1, var2</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變數後，執行</a:t>
            </a:r>
            <a:r>
              <a:rPr lang="en-US" altLang="zh-TW" sz="2400" dirty="0" err="1" smtClean="0">
                <a:solidFill>
                  <a:schemeClr val="accent2"/>
                </a:solidFill>
                <a:latin typeface="Times New Roman" panose="02020603050405020304" pitchFamily="18" charset="0"/>
                <a:ea typeface="標楷體" panose="03000509000000000000" pitchFamily="65" charset="-120"/>
              </a:rPr>
              <a:t>functionName</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結</a:t>
            </a:r>
            <a:r>
              <a:rPr lang="zh-TW" altLang="en-US" sz="2400" dirty="0">
                <a:solidFill>
                  <a:schemeClr val="accent1"/>
                </a:solidFill>
                <a:latin typeface="Times New Roman" panose="02020603050405020304" pitchFamily="18" charset="0"/>
                <a:ea typeface="標楷體" panose="03000509000000000000" pitchFamily="65" charset="-120"/>
              </a:rPr>
              <a:t>果</a:t>
            </a:r>
            <a:r>
              <a:rPr lang="zh-TW" altLang="en-US" sz="2400" dirty="0" smtClean="0">
                <a:solidFill>
                  <a:schemeClr val="accent1"/>
                </a:solidFill>
                <a:latin typeface="Times New Roman" panose="02020603050405020304" pitchFamily="18" charset="0"/>
                <a:ea typeface="標楷體" panose="03000509000000000000" pitchFamily="65" charset="-120"/>
              </a:rPr>
              <a:t>存到</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en-US" altLang="zh-TW" sz="2400" dirty="0" err="1">
                <a:latin typeface="Times New Roman" panose="02020603050405020304" pitchFamily="18" charset="0"/>
                <a:ea typeface="標楷體" panose="03000509000000000000" pitchFamily="65" charset="-120"/>
              </a:rPr>
              <a:t>saveInPC</a:t>
            </a:r>
            <a:r>
              <a:rPr lang="en-US" altLang="zh-TW" sz="2400" dirty="0">
                <a:latin typeface="Times New Roman" panose="02020603050405020304" pitchFamily="18" charset="0"/>
                <a:ea typeface="標楷體" panose="03000509000000000000" pitchFamily="65" charset="-120"/>
              </a:rPr>
              <a:t> </a:t>
            </a:r>
            <a:endParaRPr lang="zh-TW" altLang="en-US" sz="2400" dirty="0">
              <a:latin typeface="Times New Roman" panose="02020603050405020304" pitchFamily="18" charset="0"/>
              <a:ea typeface="標楷體" panose="03000509000000000000" pitchFamily="65" charset="-120"/>
            </a:endParaRPr>
          </a:p>
        </p:txBody>
      </p:sp>
      <p:sp>
        <p:nvSpPr>
          <p:cNvPr id="3" name="文字方塊 2"/>
          <p:cNvSpPr txBox="1"/>
          <p:nvPr/>
        </p:nvSpPr>
        <p:spPr>
          <a:xfrm>
            <a:off x="1162939" y="3806422"/>
            <a:ext cx="1800493" cy="369332"/>
          </a:xfrm>
          <a:prstGeom prst="rect">
            <a:avLst/>
          </a:prstGeom>
          <a:noFill/>
        </p:spPr>
        <p:txBody>
          <a:bodyPr wrap="none" rtlCol="0">
            <a:spAutoFit/>
          </a:bodyPr>
          <a:lstStyle/>
          <a:p>
            <a:r>
              <a:rPr lang="zh-TW" altLang="en-US" dirty="0" smtClean="0">
                <a:latin typeface="Times New Roman" panose="02020603050405020304" pitchFamily="18" charset="0"/>
                <a:ea typeface="標楷體" panose="03000509000000000000" pitchFamily="65" charset="-120"/>
              </a:rPr>
              <a:t>可自己任意命名</a:t>
            </a:r>
            <a:endParaRPr lang="zh-TW" altLang="en-US" dirty="0">
              <a:latin typeface="Times New Roman" panose="02020603050405020304" pitchFamily="18" charset="0"/>
              <a:ea typeface="標楷體" pitchFamily="65" charset="-120"/>
            </a:endParaRPr>
          </a:p>
        </p:txBody>
      </p:sp>
    </p:spTree>
    <p:extLst>
      <p:ext uri="{BB962C8B-B14F-4D97-AF65-F5344CB8AC3E}">
        <p14:creationId xmlns:p14="http://schemas.microsoft.com/office/powerpoint/2010/main" val="1732503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3"/>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3"/>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1196752"/>
            <a:ext cx="994198" cy="1161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實戰演練</a:t>
            </a:r>
            <a:r>
              <a:rPr lang="zh-TW" altLang="en-US" dirty="0"/>
              <a:t>一</a:t>
            </a:r>
          </a:p>
        </p:txBody>
      </p:sp>
      <p:sp>
        <p:nvSpPr>
          <p:cNvPr id="3" name="內容版面配置區 2"/>
          <p:cNvSpPr>
            <a:spLocks noGrp="1"/>
          </p:cNvSpPr>
          <p:nvPr>
            <p:ph idx="1"/>
          </p:nvPr>
        </p:nvSpPr>
        <p:spPr/>
        <p:txBody>
          <a:bodyPr/>
          <a:lstStyle/>
          <a:p>
            <a:r>
              <a:rPr lang="en-US" altLang="zh-TW" dirty="0" smtClean="0"/>
              <a:t>2014</a:t>
            </a:r>
            <a:r>
              <a:rPr lang="zh-TW" altLang="en-US" dirty="0" smtClean="0"/>
              <a:t>年大學畢業後不知不覺就到一間嬰兒車公司上班，很不巧的老闆只聘請你一個行銷人員，所以就找你來辦公室商討行銷目標。</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40</a:t>
            </a:fld>
            <a:endParaRPr lang="zh-TW" altLang="en-US"/>
          </a:p>
        </p:txBody>
      </p:sp>
      <p:pic>
        <p:nvPicPr>
          <p:cNvPr id="2050" name="Picture 2" descr="「老闆」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8" y="3143602"/>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83679" y="3427822"/>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最近那個什麼大數據很紅阿！公司有</a:t>
            </a:r>
            <a:r>
              <a:rPr lang="en-US" altLang="zh-TW" sz="2400" dirty="0" smtClean="0"/>
              <a:t>2013</a:t>
            </a:r>
            <a:r>
              <a:rPr lang="zh-TW" altLang="en-US" sz="2400" dirty="0" smtClean="0"/>
              <a:t>年的資料，你去搞個什麼東西出來看看！</a:t>
            </a:r>
            <a:endParaRPr lang="zh-TW" altLang="en-US" sz="2400" dirty="0"/>
          </a:p>
        </p:txBody>
      </p:sp>
    </p:spTree>
    <p:extLst>
      <p:ext uri="{BB962C8B-B14F-4D97-AF65-F5344CB8AC3E}">
        <p14:creationId xmlns:p14="http://schemas.microsoft.com/office/powerpoint/2010/main" val="52841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現實</a:t>
            </a:r>
            <a:endParaRPr lang="zh-TW" altLang="en-US" dirty="0"/>
          </a:p>
        </p:txBody>
      </p:sp>
      <p:sp>
        <p:nvSpPr>
          <p:cNvPr id="3" name="內容版面配置區 2"/>
          <p:cNvSpPr>
            <a:spLocks noGrp="1"/>
          </p:cNvSpPr>
          <p:nvPr>
            <p:ph idx="1"/>
          </p:nvPr>
        </p:nvSpPr>
        <p:spPr/>
        <p:txBody>
          <a:bodyPr/>
          <a:lstStyle/>
          <a:p>
            <a:r>
              <a:rPr lang="zh-TW" altLang="en-US" dirty="0" smtClean="0"/>
              <a:t>事實證明你根本沒機會準備，就要上戰場了</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41</a:t>
            </a:fld>
            <a:endParaRPr lang="zh-TW" altLang="en-US"/>
          </a:p>
        </p:txBody>
      </p:sp>
      <p:pic>
        <p:nvPicPr>
          <p:cNvPr id="4098" name="Picture 2" descr="「傻眼貓咪」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63" y="2490943"/>
            <a:ext cx="5512473" cy="367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96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資料集</a:t>
            </a:r>
            <a:r>
              <a:rPr lang="en-US" altLang="zh-TW" dirty="0" smtClean="0"/>
              <a:t>-</a:t>
            </a:r>
            <a:r>
              <a:rPr lang="zh-TW" altLang="en-US" dirty="0" smtClean="0"/>
              <a:t> </a:t>
            </a:r>
            <a:r>
              <a:rPr lang="en-US" altLang="zh-TW" dirty="0" smtClean="0"/>
              <a:t>Sales </a:t>
            </a:r>
            <a:r>
              <a:rPr lang="en-US" altLang="zh-TW" dirty="0"/>
              <a:t>of Child Car </a:t>
            </a:r>
            <a:r>
              <a:rPr lang="en-US" altLang="zh-TW" dirty="0" smtClean="0"/>
              <a:t>Seats</a:t>
            </a:r>
            <a:endParaRPr lang="zh-TW" altLang="en-US" dirty="0"/>
          </a:p>
        </p:txBody>
      </p:sp>
      <p:sp>
        <p:nvSpPr>
          <p:cNvPr id="3" name="內容版面配置區 2"/>
          <p:cNvSpPr>
            <a:spLocks noGrp="1"/>
          </p:cNvSpPr>
          <p:nvPr>
            <p:ph idx="1"/>
          </p:nvPr>
        </p:nvSpPr>
        <p:spPr/>
        <p:txBody>
          <a:bodyPr/>
          <a:lstStyle/>
          <a:p>
            <a:r>
              <a:rPr lang="en-US" altLang="zh-TW" dirty="0" smtClean="0"/>
              <a:t>2013</a:t>
            </a:r>
            <a:r>
              <a:rPr lang="zh-TW" altLang="en-US" dirty="0" smtClean="0"/>
              <a:t>年，</a:t>
            </a:r>
            <a:r>
              <a:rPr lang="en-US" altLang="zh-TW" dirty="0" smtClean="0"/>
              <a:t>400</a:t>
            </a:r>
            <a:r>
              <a:rPr lang="zh-TW" altLang="en-US" dirty="0" smtClean="0"/>
              <a:t>家分店的嬰兒車模擬的銷售數據。</a:t>
            </a:r>
            <a:endParaRPr lang="en-US" altLang="zh-TW" dirty="0" smtClean="0"/>
          </a:p>
          <a:p>
            <a:r>
              <a:rPr lang="zh-TW" altLang="en-US" dirty="0" smtClean="0"/>
              <a:t>詳細資料：</a:t>
            </a:r>
            <a:endParaRPr lang="en-US" altLang="zh-TW" dirty="0" smtClean="0"/>
          </a:p>
          <a:p>
            <a:pPr lvl="1"/>
            <a:r>
              <a:rPr lang="en-US" altLang="zh-TW" sz="1800" dirty="0" smtClean="0">
                <a:hlinkClick r:id="rId3"/>
              </a:rPr>
              <a:t>http</a:t>
            </a:r>
            <a:r>
              <a:rPr lang="en-US" altLang="zh-TW" sz="1800" dirty="0">
                <a:hlinkClick r:id="rId3"/>
              </a:rPr>
              <a:t>://</a:t>
            </a:r>
            <a:r>
              <a:rPr lang="en-US" altLang="zh-TW" sz="1800" dirty="0" smtClean="0">
                <a:hlinkClick r:id="rId3"/>
              </a:rPr>
              <a:t>vincentarelbundock.github.io/Rdatasets/doc/ISLR/Carseats.html</a:t>
            </a:r>
            <a:endParaRPr lang="en-US" altLang="zh-TW" sz="1800" dirty="0" smtClean="0"/>
          </a:p>
          <a:p>
            <a:r>
              <a:rPr lang="zh-TW" altLang="en-US" dirty="0" smtClean="0"/>
              <a:t>欄位：</a:t>
            </a:r>
            <a:endParaRPr lang="en-US" altLang="zh-TW" dirty="0" smtClean="0"/>
          </a:p>
          <a:p>
            <a:pPr lvl="1"/>
            <a:r>
              <a:rPr lang="en-US" altLang="zh-TW" dirty="0" smtClean="0"/>
              <a:t>Sales</a:t>
            </a:r>
            <a:r>
              <a:rPr lang="zh-TW" altLang="en-US" dirty="0" smtClean="0"/>
              <a:t> ：</a:t>
            </a:r>
            <a:r>
              <a:rPr lang="en-US" altLang="zh-TW" dirty="0" smtClean="0"/>
              <a:t>Unit </a:t>
            </a:r>
            <a:r>
              <a:rPr lang="en-US" altLang="zh-TW" dirty="0"/>
              <a:t>sales (in thousands) at each </a:t>
            </a:r>
            <a:r>
              <a:rPr lang="en-US" altLang="zh-TW" dirty="0" smtClean="0"/>
              <a:t>location</a:t>
            </a:r>
          </a:p>
          <a:p>
            <a:pPr lvl="1"/>
            <a:r>
              <a:rPr lang="en-US" altLang="zh-TW" dirty="0" smtClean="0"/>
              <a:t>Price</a:t>
            </a:r>
            <a:r>
              <a:rPr lang="zh-TW" altLang="en-US" dirty="0"/>
              <a:t> ： </a:t>
            </a:r>
            <a:r>
              <a:rPr lang="en-US" altLang="zh-TW" dirty="0" smtClean="0"/>
              <a:t>Price company </a:t>
            </a:r>
            <a:r>
              <a:rPr lang="en-US" altLang="zh-TW" dirty="0"/>
              <a:t>charges for car seats at each </a:t>
            </a:r>
            <a:r>
              <a:rPr lang="en-US" altLang="zh-TW" dirty="0" smtClean="0"/>
              <a:t>site</a:t>
            </a:r>
          </a:p>
          <a:p>
            <a:pPr lvl="1"/>
            <a:r>
              <a:rPr lang="en-US" altLang="zh-TW" dirty="0" smtClean="0"/>
              <a:t>Population</a:t>
            </a:r>
            <a:r>
              <a:rPr lang="zh-TW" altLang="en-US" dirty="0"/>
              <a:t> ： </a:t>
            </a:r>
            <a:r>
              <a:rPr lang="en-US" altLang="zh-TW" dirty="0" smtClean="0"/>
              <a:t>Population </a:t>
            </a:r>
            <a:r>
              <a:rPr lang="en-US" altLang="zh-TW" dirty="0"/>
              <a:t>size in region (in thousands)</a:t>
            </a:r>
          </a:p>
          <a:p>
            <a:pPr lvl="1"/>
            <a:endParaRPr lang="en-US" altLang="zh-TW" dirty="0"/>
          </a:p>
          <a:p>
            <a:pPr lvl="1"/>
            <a:endParaRPr lang="en-US" altLang="zh-TW"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42</a:t>
            </a:fld>
            <a:endParaRPr lang="zh-TW" altLang="en-US"/>
          </a:p>
        </p:txBody>
      </p:sp>
    </p:spTree>
    <p:extLst>
      <p:ext uri="{BB962C8B-B14F-4D97-AF65-F5344CB8AC3E}">
        <p14:creationId xmlns:p14="http://schemas.microsoft.com/office/powerpoint/2010/main" val="2284865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複習</a:t>
            </a:r>
            <a:r>
              <a:rPr lang="en-US" altLang="zh-TW" dirty="0" smtClean="0"/>
              <a:t>!</a:t>
            </a:r>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43</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516456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輸入資料</a:t>
            </a:r>
            <a:endParaRPr lang="zh-TW" altLang="en-US" sz="2400" dirty="0">
              <a:latin typeface="標楷體" pitchFamily="65" charset="-120"/>
              <a:ea typeface="標楷體" pitchFamily="65" charset="-120"/>
            </a:endParaRP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1011676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問題一、怎麼讀入檔案</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zh-TW" altLang="en-US" dirty="0"/>
              <a:t>設定工作</a:t>
            </a:r>
            <a:r>
              <a:rPr lang="zh-TW" altLang="en-US" dirty="0" smtClean="0"/>
              <a:t>目錄。</a:t>
            </a:r>
            <a:endParaRPr lang="en-US" altLang="zh-TW" dirty="0" smtClean="0"/>
          </a:p>
          <a:p>
            <a:r>
              <a:rPr lang="zh-TW" altLang="en-US" dirty="0" smtClean="0"/>
              <a:t>讀入</a:t>
            </a:r>
            <a:r>
              <a:rPr lang="en-US" altLang="zh-TW" dirty="0" smtClean="0"/>
              <a:t>CSV</a:t>
            </a:r>
            <a:r>
              <a:rPr lang="zh-TW" altLang="en-US" dirty="0" smtClean="0"/>
              <a:t>檔案</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44</a:t>
            </a:fld>
            <a:endParaRPr lang="zh-TW" altLang="en-US"/>
          </a:p>
        </p:txBody>
      </p:sp>
    </p:spTree>
    <p:extLst>
      <p:ext uri="{BB962C8B-B14F-4D97-AF65-F5344CB8AC3E}">
        <p14:creationId xmlns:p14="http://schemas.microsoft.com/office/powerpoint/2010/main" val="3315433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設定工作目錄</a:t>
            </a:r>
            <a:endParaRPr lang="zh-TW" altLang="en-US" dirty="0"/>
          </a:p>
        </p:txBody>
      </p:sp>
      <p:sp>
        <p:nvSpPr>
          <p:cNvPr id="3" name="內容版面配置區 2"/>
          <p:cNvSpPr>
            <a:spLocks noGrp="1"/>
          </p:cNvSpPr>
          <p:nvPr>
            <p:ph idx="1"/>
          </p:nvPr>
        </p:nvSpPr>
        <p:spPr/>
        <p:txBody>
          <a:bodyPr/>
          <a:lstStyle/>
          <a:p>
            <a:r>
              <a:rPr lang="zh-TW" altLang="en-US" dirty="0" smtClean="0"/>
              <a:t>設定這隻程式儲存或抓取檔案的目錄。</a:t>
            </a:r>
            <a:endParaRPr lang="en-US" altLang="zh-TW" dirty="0" smtClean="0"/>
          </a:p>
          <a:p>
            <a:pPr lvl="1"/>
            <a:r>
              <a:rPr lang="en-US" altLang="zh-TW" dirty="0" smtClean="0"/>
              <a:t>Ex </a:t>
            </a:r>
            <a:r>
              <a:rPr lang="zh-TW" altLang="en-US" dirty="0" smtClean="0"/>
              <a:t>：</a:t>
            </a:r>
            <a:r>
              <a:rPr lang="en-US" altLang="zh-TW" dirty="0" err="1" smtClean="0"/>
              <a:t>setwd</a:t>
            </a:r>
            <a:r>
              <a:rPr lang="en-US" altLang="zh-TW" dirty="0"/>
              <a:t>("C:/Users/</a:t>
            </a:r>
            <a:r>
              <a:rPr lang="en-US" altLang="zh-TW" dirty="0" err="1"/>
              <a:t>zino</a:t>
            </a:r>
            <a:r>
              <a:rPr lang="en-US" altLang="zh-TW" dirty="0"/>
              <a:t>/Desktop")</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45</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43" y="3324114"/>
            <a:ext cx="2971255" cy="236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569" y="3324114"/>
            <a:ext cx="3124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650" y="3685111"/>
            <a:ext cx="21336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3991087"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8026998"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04837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讀入</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en-US" altLang="zh-TW" dirty="0" smtClean="0"/>
              <a:t>data</a:t>
            </a:r>
            <a:r>
              <a:rPr lang="zh-TW" altLang="en-US" dirty="0" smtClean="0"/>
              <a:t> </a:t>
            </a:r>
            <a:r>
              <a:rPr lang="en-US" altLang="zh-TW" dirty="0" smtClean="0">
                <a:solidFill>
                  <a:schemeClr val="accent5"/>
                </a:solidFill>
              </a:rPr>
              <a:t>&lt;-</a:t>
            </a:r>
            <a:r>
              <a:rPr lang="en-US" altLang="zh-TW" dirty="0">
                <a:solidFill>
                  <a:schemeClr val="accent2"/>
                </a:solidFill>
              </a:rPr>
              <a:t>read.csv</a:t>
            </a:r>
            <a:r>
              <a:rPr lang="en-US" altLang="zh-TW" dirty="0"/>
              <a:t>("Carseats.csv", header=T, </a:t>
            </a:r>
            <a:r>
              <a:rPr lang="en-US" altLang="zh-TW" dirty="0" err="1"/>
              <a:t>sep</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46</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17" y="3127652"/>
            <a:ext cx="6147101" cy="309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077148" y="2538805"/>
            <a:ext cx="1107996" cy="369332"/>
          </a:xfrm>
          <a:prstGeom prst="rect">
            <a:avLst/>
          </a:prstGeom>
          <a:noFill/>
        </p:spPr>
        <p:txBody>
          <a:bodyPr wrap="none" rtlCol="0">
            <a:spAutoFit/>
          </a:bodyPr>
          <a:lstStyle/>
          <a:p>
            <a:r>
              <a:rPr lang="zh-TW" altLang="en-US" dirty="0" smtClean="0"/>
              <a:t>檔案名稱</a:t>
            </a:r>
            <a:endParaRPr lang="zh-TW" altLang="en-US" dirty="0"/>
          </a:p>
        </p:txBody>
      </p:sp>
      <p:sp>
        <p:nvSpPr>
          <p:cNvPr id="6" name="文字方塊 5"/>
          <p:cNvSpPr txBox="1"/>
          <p:nvPr/>
        </p:nvSpPr>
        <p:spPr>
          <a:xfrm>
            <a:off x="5970494" y="2571078"/>
            <a:ext cx="1338828" cy="369332"/>
          </a:xfrm>
          <a:prstGeom prst="rect">
            <a:avLst/>
          </a:prstGeom>
          <a:noFill/>
        </p:spPr>
        <p:txBody>
          <a:bodyPr wrap="none" rtlCol="0">
            <a:spAutoFit/>
          </a:bodyPr>
          <a:lstStyle/>
          <a:p>
            <a:r>
              <a:rPr lang="zh-TW" altLang="en-US" dirty="0" smtClean="0"/>
              <a:t>是否有表頭</a:t>
            </a:r>
            <a:endParaRPr lang="zh-TW" altLang="en-US" dirty="0"/>
          </a:p>
        </p:txBody>
      </p:sp>
      <p:sp>
        <p:nvSpPr>
          <p:cNvPr id="7" name="文字方塊 6"/>
          <p:cNvSpPr txBox="1"/>
          <p:nvPr/>
        </p:nvSpPr>
        <p:spPr>
          <a:xfrm>
            <a:off x="7745506" y="2538805"/>
            <a:ext cx="2031325" cy="369332"/>
          </a:xfrm>
          <a:prstGeom prst="rect">
            <a:avLst/>
          </a:prstGeom>
          <a:noFill/>
        </p:spPr>
        <p:txBody>
          <a:bodyPr wrap="none" rtlCol="0">
            <a:spAutoFit/>
          </a:bodyPr>
          <a:lstStyle/>
          <a:p>
            <a:r>
              <a:rPr lang="zh-TW" altLang="en-US" dirty="0" smtClean="0"/>
              <a:t>使用什麼符號切分</a:t>
            </a:r>
            <a:endParaRPr lang="zh-TW" altLang="en-US" dirty="0"/>
          </a:p>
        </p:txBody>
      </p:sp>
    </p:spTree>
    <p:extLst>
      <p:ext uri="{BB962C8B-B14F-4D97-AF65-F5344CB8AC3E}">
        <p14:creationId xmlns:p14="http://schemas.microsoft.com/office/powerpoint/2010/main" val="644018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查看資料</a:t>
            </a:r>
            <a:endParaRPr lang="zh-TW" altLang="en-US" dirty="0"/>
          </a:p>
        </p:txBody>
      </p:sp>
      <p:sp>
        <p:nvSpPr>
          <p:cNvPr id="3" name="內容版面配置區 2"/>
          <p:cNvSpPr>
            <a:spLocks noGrp="1"/>
          </p:cNvSpPr>
          <p:nvPr>
            <p:ph idx="1"/>
          </p:nvPr>
        </p:nvSpPr>
        <p:spPr/>
        <p:txBody>
          <a:bodyPr/>
          <a:lstStyle/>
          <a:p>
            <a:r>
              <a:rPr lang="en-US" altLang="zh-TW" dirty="0"/>
              <a:t>View(data)</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47</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5" y="3884754"/>
            <a:ext cx="4037369" cy="139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1975"/>
          <a:stretch/>
        </p:blipFill>
        <p:spPr bwMode="auto">
          <a:xfrm>
            <a:off x="6217918" y="3023584"/>
            <a:ext cx="4098663"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5142155" y="4378362"/>
            <a:ext cx="720763" cy="408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33802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這時老闆路過</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48</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那個誰？</a:t>
            </a:r>
            <a:r>
              <a:rPr lang="en-US" altLang="zh-TW" sz="2400" dirty="0" smtClean="0"/>
              <a:t>2013</a:t>
            </a:r>
            <a:r>
              <a:rPr lang="zh-TW" altLang="en-US" sz="2400" dirty="0" smtClean="0"/>
              <a:t>年最好銷售業績最好</a:t>
            </a:r>
            <a:r>
              <a:rPr lang="zh-TW" altLang="en-US" sz="2400" dirty="0" smtClean="0">
                <a:solidFill>
                  <a:schemeClr val="tx1"/>
                </a:solidFill>
              </a:rPr>
              <a:t>的</a:t>
            </a:r>
            <a:r>
              <a:rPr lang="zh-TW" altLang="en-US" sz="2400" dirty="0" smtClean="0"/>
              <a:t>店家是幾號店家</a:t>
            </a:r>
            <a:r>
              <a:rPr lang="en-US" altLang="zh-TW" sz="2400" dirty="0" smtClean="0"/>
              <a:t>?</a:t>
            </a:r>
            <a:r>
              <a:rPr lang="zh-TW" altLang="en-US" sz="2400" dirty="0" smtClean="0"/>
              <a:t>前</a:t>
            </a:r>
            <a:r>
              <a:rPr lang="en-US" altLang="zh-TW" sz="2400" dirty="0" smtClean="0"/>
              <a:t>10</a:t>
            </a:r>
            <a:r>
              <a:rPr lang="zh-TW" altLang="en-US" sz="2400" dirty="0" smtClean="0"/>
              <a:t>家平均銷售量是多少</a:t>
            </a:r>
            <a:r>
              <a:rPr lang="en-US" altLang="zh-TW" sz="2400" dirty="0" smtClean="0"/>
              <a:t>?</a:t>
            </a:r>
            <a:endParaRPr lang="zh-TW" altLang="en-US" sz="2400" dirty="0"/>
          </a:p>
        </p:txBody>
      </p:sp>
    </p:spTree>
    <p:extLst>
      <p:ext uri="{BB962C8B-B14F-4D97-AF65-F5344CB8AC3E}">
        <p14:creationId xmlns:p14="http://schemas.microsoft.com/office/powerpoint/2010/main" val="33396759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smtClean="0"/>
              <a:t>Vector , Factor</a:t>
            </a:r>
            <a:endParaRPr lang="zh-TW" altLang="en-US" dirty="0"/>
          </a:p>
        </p:txBody>
      </p:sp>
      <p:sp>
        <p:nvSpPr>
          <p:cNvPr id="3" name="內容版面配置區 2"/>
          <p:cNvSpPr>
            <a:spLocks noGrp="1"/>
          </p:cNvSpPr>
          <p:nvPr>
            <p:ph idx="1"/>
          </p:nvPr>
        </p:nvSpPr>
        <p:spPr/>
        <p:txBody>
          <a:bodyPr/>
          <a:lstStyle/>
          <a:p>
            <a:r>
              <a:rPr lang="en-US" altLang="zh-TW" dirty="0" smtClean="0"/>
              <a:t> </a:t>
            </a:r>
            <a:r>
              <a:rPr lang="en-US" altLang="zh-TW" dirty="0" err="1" smtClean="0"/>
              <a:t>exampleV</a:t>
            </a:r>
            <a:r>
              <a:rPr lang="en-US" altLang="zh-TW" dirty="0" smtClean="0"/>
              <a:t> </a:t>
            </a:r>
            <a:r>
              <a:rPr lang="en-US" altLang="zh-TW" dirty="0">
                <a:solidFill>
                  <a:schemeClr val="accent5"/>
                </a:solidFill>
              </a:rPr>
              <a:t>&lt;-</a:t>
            </a:r>
            <a:r>
              <a:rPr lang="en-US" altLang="zh-TW" dirty="0"/>
              <a:t> </a:t>
            </a:r>
            <a:r>
              <a:rPr lang="en-US" altLang="zh-TW" dirty="0" smtClean="0"/>
              <a:t>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"2"  ,5  , "JAON"</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f "</a:t>
            </a:r>
            <a:r>
              <a:rPr lang="zh-TW" altLang="en-US" dirty="0" smtClean="0"/>
              <a:t> </a:t>
            </a:r>
            <a:r>
              <a:rPr lang="en-US" altLang="zh-TW" dirty="0" smtClean="0">
                <a:solidFill>
                  <a:schemeClr val="accent5"/>
                </a:solidFill>
              </a:rPr>
              <a:t>)</a:t>
            </a:r>
          </a:p>
          <a:p>
            <a:endParaRPr lang="en-US" altLang="zh-TW" dirty="0" smtClean="0"/>
          </a:p>
          <a:p>
            <a:endParaRPr lang="en-US" altLang="zh-TW" dirty="0"/>
          </a:p>
          <a:p>
            <a:endParaRPr lang="en-US" altLang="zh-TW" dirty="0" smtClean="0"/>
          </a:p>
          <a:p>
            <a:r>
              <a:rPr lang="en-US" altLang="zh-TW" dirty="0" smtClean="0"/>
              <a:t> </a:t>
            </a:r>
            <a:r>
              <a:rPr lang="en-US" altLang="zh-TW" dirty="0" err="1" smtClean="0"/>
              <a:t>exampleF</a:t>
            </a:r>
            <a:r>
              <a:rPr lang="en-US" altLang="zh-TW" dirty="0" smtClean="0"/>
              <a:t>  </a:t>
            </a:r>
            <a:r>
              <a:rPr lang="en-US" altLang="zh-TW" dirty="0" smtClean="0">
                <a:solidFill>
                  <a:schemeClr val="accent5"/>
                </a:solidFill>
              </a:rPr>
              <a:t>&lt;-</a:t>
            </a:r>
            <a:r>
              <a:rPr lang="en-US" altLang="zh-TW" dirty="0" smtClean="0"/>
              <a:t> factor </a:t>
            </a:r>
            <a:r>
              <a:rPr lang="en-US" altLang="zh-TW" dirty="0" smtClean="0">
                <a:solidFill>
                  <a:schemeClr val="accent5"/>
                </a:solidFill>
              </a:rPr>
              <a:t>(</a:t>
            </a:r>
            <a:r>
              <a:rPr lang="en-US" altLang="zh-TW" dirty="0" smtClean="0"/>
              <a:t> 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5</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B "</a:t>
            </a:r>
            <a:r>
              <a:rPr lang="zh-TW" altLang="en-US" dirty="0" smtClean="0"/>
              <a:t> </a:t>
            </a:r>
            <a:r>
              <a:rPr lang="en-US" altLang="zh-TW" dirty="0" smtClean="0">
                <a:solidFill>
                  <a:schemeClr val="accent5"/>
                </a:solidFill>
              </a:rPr>
              <a:t>)</a:t>
            </a:r>
            <a:r>
              <a:rPr lang="zh-TW" altLang="en-US" dirty="0" smtClean="0">
                <a:solidFill>
                  <a:schemeClr val="accent5"/>
                </a:solidFill>
              </a:rPr>
              <a:t> </a:t>
            </a:r>
            <a:r>
              <a:rPr lang="en-US" altLang="zh-TW" dirty="0" smtClean="0">
                <a:solidFill>
                  <a:schemeClr val="accent5"/>
                </a:solidFill>
              </a:rPr>
              <a:t>)</a:t>
            </a:r>
            <a:endParaRPr lang="zh-TW" altLang="en-US" dirty="0">
              <a:solidFill>
                <a:schemeClr val="accent5"/>
              </a:solidFill>
            </a:endParaRPr>
          </a:p>
        </p:txBody>
      </p:sp>
      <p:sp>
        <p:nvSpPr>
          <p:cNvPr id="11" name="投影片編號版面配置區 10"/>
          <p:cNvSpPr>
            <a:spLocks noGrp="1"/>
          </p:cNvSpPr>
          <p:nvPr>
            <p:ph type="sldNum" sz="quarter" idx="12"/>
          </p:nvPr>
        </p:nvSpPr>
        <p:spPr/>
        <p:txBody>
          <a:bodyPr>
            <a:normAutofit/>
          </a:bodyPr>
          <a:lstStyle/>
          <a:p>
            <a:fld id="{0105A47A-F4FC-4E73-B27A-4B82A4F18EF2}" type="slidenum">
              <a:rPr lang="zh-TW" altLang="en-US" smtClean="0"/>
              <a:pPr/>
              <a:t>49</a:t>
            </a:fld>
            <a:endParaRPr lang="zh-TW" altLang="en-US"/>
          </a:p>
        </p:txBody>
      </p:sp>
      <p:sp>
        <p:nvSpPr>
          <p:cNvPr id="9" name="Rectangle 6"/>
          <p:cNvSpPr>
            <a:spLocks noChangeArrowheads="1"/>
          </p:cNvSpPr>
          <p:nvPr/>
        </p:nvSpPr>
        <p:spPr bwMode="auto">
          <a:xfrm>
            <a:off x="1249787" y="2409648"/>
            <a:ext cx="9692424"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CC7833"/>
                </a:solidFill>
                <a:effectLst/>
                <a:latin typeface="Consolas" panose="020B0609020204030204" pitchFamily="49" charset="0"/>
              </a:rPr>
              <a:t>&gt; exampleV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"2" "5" "JAON" "0.5" "f" </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1249787" y="4571219"/>
            <a:ext cx="9692425"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zh-TW" sz="3200" b="0" i="0" u="none" strike="noStrike" cap="none" normalizeH="0" baseline="0" dirty="0" smtClean="0">
                <a:ln>
                  <a:noFill/>
                </a:ln>
                <a:solidFill>
                  <a:srgbClr val="CC7833"/>
                </a:solidFill>
                <a:effectLst/>
                <a:latin typeface="Consolas" panose="020B0609020204030204" pitchFamily="49" charset="0"/>
              </a:rPr>
              <a:t>&gt; </a:t>
            </a:r>
            <a:r>
              <a:rPr kumimoji="0" lang="zh-TW" altLang="zh-TW" sz="3200" b="0" i="0" u="none" strike="noStrike" cap="none" normalizeH="0" baseline="0" dirty="0" smtClean="0">
                <a:ln>
                  <a:noFill/>
                </a:ln>
                <a:solidFill>
                  <a:srgbClr val="CC7833"/>
                </a:solidFill>
                <a:effectLst/>
                <a:latin typeface="Consolas" panose="020B0609020204030204" pitchFamily="49" charset="0"/>
              </a:rPr>
              <a:t>exampleF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B 5 B 0.5 B </a:t>
            </a:r>
            <a:endParaRPr kumimoji="0" lang="en-US" altLang="zh-TW" sz="3200" b="0" i="0" u="none" strike="noStrike" cap="none" normalizeH="0" baseline="0" dirty="0" smtClean="0">
              <a:ln>
                <a:noFill/>
              </a:ln>
              <a:solidFill>
                <a:srgbClr val="FFFFFF"/>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Levels: 0.5 1 5 B</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9621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21"/>
          <p:cNvSpPr txBox="1"/>
          <p:nvPr/>
        </p:nvSpPr>
        <p:spPr>
          <a:xfrm>
            <a:off x="9204424" y="5986098"/>
            <a:ext cx="2209481"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 ：</a:t>
            </a:r>
            <a:r>
              <a:rPr kumimoji="0" lang="zh-TW" altLang="en-US" kern="0" dirty="0">
                <a:solidFill>
                  <a:srgbClr val="FFFFFF"/>
                </a:solidFill>
                <a:latin typeface="Times New Roman" pitchFamily="18" charset="0"/>
                <a:ea typeface="標楷體" panose="03000509000000000000" pitchFamily="65" charset="-120"/>
              </a:rPr>
              <a:t>市場區隔機率模型</a:t>
            </a: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953" y="4280452"/>
            <a:ext cx="2127800" cy="1595850"/>
          </a:xfrm>
          <a:prstGeom prst="rect">
            <a:avLst/>
          </a:prstGeom>
          <a:noFill/>
          <a:ln>
            <a:noFill/>
          </a:ln>
          <a:effectLst>
            <a:outerShdw blurRad="292100" dist="139700" dir="2700000" algn="tl" rotWithShape="0">
              <a:srgbClr val="333333">
                <a:alpha val="65000"/>
              </a:srgbClr>
            </a:outerShdw>
          </a:effectLst>
        </p:spPr>
      </p:pic>
      <p:sp>
        <p:nvSpPr>
          <p:cNvPr id="2" name="標題 1"/>
          <p:cNvSpPr>
            <a:spLocks noGrp="1"/>
          </p:cNvSpPr>
          <p:nvPr>
            <p:ph type="title"/>
          </p:nvPr>
        </p:nvSpPr>
        <p:spPr/>
        <p:txBody>
          <a:bodyPr>
            <a:normAutofit/>
          </a:bodyPr>
          <a:lstStyle/>
          <a:p>
            <a:r>
              <a:rPr lang="zh-TW" altLang="en-US" dirty="0" smtClean="0">
                <a:solidFill>
                  <a:srgbClr val="3333FF"/>
                </a:solidFill>
              </a:rPr>
              <a:t>課程</a:t>
            </a:r>
            <a:r>
              <a:rPr lang="zh-TW" altLang="en-US" dirty="0">
                <a:solidFill>
                  <a:srgbClr val="3333FF"/>
                </a:solidFill>
              </a:rPr>
              <a:t>總</a:t>
            </a:r>
            <a:r>
              <a:rPr lang="zh-TW" altLang="en-US" dirty="0" smtClean="0">
                <a:solidFill>
                  <a:srgbClr val="3333FF"/>
                </a:solidFill>
              </a:rPr>
              <a:t>覽</a:t>
            </a:r>
            <a:r>
              <a:rPr lang="en-US" altLang="zh-TW" dirty="0" smtClean="0">
                <a:solidFill>
                  <a:srgbClr val="3333FF"/>
                </a:solidFill>
              </a:rPr>
              <a:t>(1/2)</a:t>
            </a:r>
            <a:endParaRPr lang="zh-TW" altLang="en-US" dirty="0">
              <a:solidFill>
                <a:srgbClr val="3333FF"/>
              </a:solidFill>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a:t>
            </a:fld>
            <a:endParaRPr lang="zh-TW" altLang="en-US"/>
          </a:p>
        </p:txBody>
      </p:sp>
      <p:pic>
        <p:nvPicPr>
          <p:cNvPr id="28"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63567">
            <a:off x="338071" y="2119710"/>
            <a:ext cx="778525" cy="427761"/>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10"/>
          <p:cNvSpPr/>
          <p:nvPr/>
        </p:nvSpPr>
        <p:spPr>
          <a:xfrm>
            <a:off x="4601093"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pic>
        <p:nvPicPr>
          <p:cNvPr id="30" name="Content Placeholder 3"/>
          <p:cNvPicPr>
            <a:picLocks noChangeAspect="1"/>
          </p:cNvPicPr>
          <p:nvPr/>
        </p:nvPicPr>
        <p:blipFill>
          <a:blip r:embed="rId5"/>
          <a:stretch>
            <a:fillRect/>
          </a:stretch>
        </p:blipFill>
        <p:spPr bwMode="auto">
          <a:xfrm>
            <a:off x="750504" y="2813909"/>
            <a:ext cx="3219666" cy="1913916"/>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
          <p:cNvPicPr>
            <a:picLocks noChangeAspect="1"/>
          </p:cNvPicPr>
          <p:nvPr/>
        </p:nvPicPr>
        <p:blipFill>
          <a:blip r:embed="rId6"/>
          <a:stretch>
            <a:fillRect/>
          </a:stretch>
        </p:blipFill>
        <p:spPr>
          <a:xfrm>
            <a:off x="1446312" y="3609010"/>
            <a:ext cx="2981129" cy="2237630"/>
          </a:xfrm>
          <a:prstGeom prst="rect">
            <a:avLst/>
          </a:prstGeom>
          <a:ln>
            <a:noFill/>
          </a:ln>
          <a:effectLst>
            <a:outerShdw blurRad="292100" dist="139700" dir="2700000" algn="tl" rotWithShape="0">
              <a:srgbClr val="333333">
                <a:alpha val="65000"/>
              </a:srgbClr>
            </a:outerShdw>
          </a:effectLst>
        </p:spPr>
      </p:pic>
      <p:sp>
        <p:nvSpPr>
          <p:cNvPr id="32" name="TextBox 13"/>
          <p:cNvSpPr txBox="1"/>
          <p:nvPr/>
        </p:nvSpPr>
        <p:spPr>
          <a:xfrm>
            <a:off x="1134095" y="2126339"/>
            <a:ext cx="302374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TW" kern="0" dirty="0" err="1" smtClean="0">
                <a:solidFill>
                  <a:srgbClr val="000000"/>
                </a:solidFill>
                <a:latin typeface="Times New Roman" pitchFamily="18" charset="0"/>
                <a:ea typeface="標楷體" panose="03000509000000000000" pitchFamily="65" charset="-120"/>
              </a:rPr>
              <a:t>Urcosme</a:t>
            </a:r>
            <a:r>
              <a:rPr kumimoji="0" lang="zh-TW" altLang="en-US" kern="0" dirty="0">
                <a:solidFill>
                  <a:srgbClr val="000000"/>
                </a:solidFill>
                <a:latin typeface="Times New Roman" pitchFamily="18" charset="0"/>
                <a:ea typeface="標楷體" panose="03000509000000000000" pitchFamily="65" charset="-120"/>
              </a:rPr>
              <a:t>資料爬取</a:t>
            </a:r>
          </a:p>
        </p:txBody>
      </p:sp>
      <p:sp>
        <p:nvSpPr>
          <p:cNvPr id="34" name="TextBox 15"/>
          <p:cNvSpPr txBox="1"/>
          <p:nvPr/>
        </p:nvSpPr>
        <p:spPr>
          <a:xfrm>
            <a:off x="1534584" y="5958983"/>
            <a:ext cx="2892858" cy="369332"/>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：網路</a:t>
            </a:r>
            <a:r>
              <a:rPr kumimoji="0" lang="zh-TW" altLang="zh-TW" kern="0" dirty="0" smtClean="0">
                <a:solidFill>
                  <a:srgbClr val="FFFFFF"/>
                </a:solidFill>
                <a:latin typeface="Times New Roman" pitchFamily="18" charset="0"/>
                <a:ea typeface="標楷體" panose="03000509000000000000" pitchFamily="65" charset="-120"/>
              </a:rPr>
              <a:t>爬蟲</a:t>
            </a:r>
            <a:endParaRPr kumimoji="0" lang="zh-TW" altLang="en-US" kern="0" dirty="0">
              <a:solidFill>
                <a:srgbClr val="FFFFFF"/>
              </a:solidFill>
              <a:latin typeface="Times New Roman" pitchFamily="18" charset="0"/>
              <a:ea typeface="標楷體" panose="03000509000000000000" pitchFamily="65" charset="-120"/>
            </a:endParaRPr>
          </a:p>
        </p:txBody>
      </p:sp>
      <p:pic>
        <p:nvPicPr>
          <p:cNvPr id="35" name="Content Placeholder 5"/>
          <p:cNvPicPr>
            <a:picLocks noChangeAspect="1"/>
          </p:cNvPicPr>
          <p:nvPr/>
        </p:nvPicPr>
        <p:blipFill rotWithShape="1">
          <a:blip r:embed="rId7"/>
          <a:srcRect r="60754"/>
          <a:stretch>
            <a:fillRect/>
          </a:stretch>
        </p:blipFill>
        <p:spPr bwMode="auto">
          <a:xfrm>
            <a:off x="5294698" y="3906855"/>
            <a:ext cx="2007754" cy="193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spect="1"/>
          </p:cNvPicPr>
          <p:nvPr/>
        </p:nvPicPr>
        <p:blipFill rotWithShape="1">
          <a:blip r:embed="rId8"/>
          <a:srcRect r="57756"/>
          <a:stretch>
            <a:fillRect/>
          </a:stretch>
        </p:blipFill>
        <p:spPr>
          <a:xfrm>
            <a:off x="5294696" y="2809650"/>
            <a:ext cx="2007756" cy="1008041"/>
          </a:xfrm>
          <a:prstGeom prst="rect">
            <a:avLst/>
          </a:prstGeom>
        </p:spPr>
      </p:pic>
      <p:sp>
        <p:nvSpPr>
          <p:cNvPr id="37" name="TextBox 20"/>
          <p:cNvSpPr txBox="1"/>
          <p:nvPr/>
        </p:nvSpPr>
        <p:spPr>
          <a:xfrm>
            <a:off x="5286812" y="2148924"/>
            <a:ext cx="2015640"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中文</a:t>
            </a:r>
            <a:r>
              <a:rPr kumimoji="0" lang="zh-TW" altLang="en-US" kern="0" dirty="0">
                <a:solidFill>
                  <a:srgbClr val="000000"/>
                </a:solidFill>
                <a:latin typeface="Times New Roman" pitchFamily="18" charset="0"/>
                <a:ea typeface="標楷體" panose="03000509000000000000" pitchFamily="65" charset="-120"/>
              </a:rPr>
              <a:t>切詞與</a:t>
            </a:r>
            <a:r>
              <a:rPr kumimoji="0" lang="en-US" altLang="zh-TW" kern="0" dirty="0">
                <a:solidFill>
                  <a:srgbClr val="000000"/>
                </a:solidFill>
                <a:latin typeface="Times New Roman" pitchFamily="18" charset="0"/>
                <a:ea typeface="標楷體" panose="03000509000000000000" pitchFamily="65" charset="-120"/>
              </a:rPr>
              <a:t>DTM</a:t>
            </a:r>
            <a:endParaRPr kumimoji="0" lang="zh-TW" altLang="en-US" kern="0" dirty="0">
              <a:solidFill>
                <a:srgbClr val="000000"/>
              </a:solidFill>
              <a:latin typeface="Times New Roman" pitchFamily="18" charset="0"/>
              <a:ea typeface="標楷體" panose="03000509000000000000" pitchFamily="65" charset="-120"/>
            </a:endParaRPr>
          </a:p>
        </p:txBody>
      </p:sp>
      <p:sp>
        <p:nvSpPr>
          <p:cNvPr id="38" name="TextBox 21"/>
          <p:cNvSpPr txBox="1"/>
          <p:nvPr/>
        </p:nvSpPr>
        <p:spPr>
          <a:xfrm>
            <a:off x="5207870" y="5958983"/>
            <a:ext cx="2181408"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smtClean="0">
                <a:solidFill>
                  <a:srgbClr val="FFFFFF"/>
                </a:solidFill>
                <a:latin typeface="Times New Roman" pitchFamily="18" charset="0"/>
                <a:ea typeface="標楷體" panose="03000509000000000000" pitchFamily="65" charset="-120"/>
              </a:rPr>
              <a:t>實作</a:t>
            </a:r>
            <a:r>
              <a:rPr kumimoji="0" lang="en-US" altLang="zh-TW" kern="0" dirty="0" smtClean="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smtClean="0">
                <a:solidFill>
                  <a:srgbClr val="FFFFFF"/>
                </a:solidFill>
                <a:latin typeface="Times New Roman" pitchFamily="18" charset="0"/>
                <a:ea typeface="標楷體" panose="03000509000000000000" pitchFamily="65" charset="-120"/>
              </a:rPr>
              <a:t> ：</a:t>
            </a:r>
            <a:r>
              <a:rPr kumimoji="0" lang="zh-TW" altLang="en-US" kern="0" dirty="0" smtClean="0">
                <a:solidFill>
                  <a:srgbClr val="FFFFFF"/>
                </a:solidFill>
                <a:latin typeface="Times New Roman" pitchFamily="18" charset="0"/>
                <a:ea typeface="標楷體" panose="03000509000000000000" pitchFamily="65" charset="-120"/>
              </a:rPr>
              <a:t>切詞與</a:t>
            </a:r>
            <a:endParaRPr kumimoji="0" lang="en-US" altLang="zh-TW" kern="0" dirty="0" smtClean="0">
              <a:solidFill>
                <a:srgbClr val="FFFFFF"/>
              </a:solidFill>
              <a:latin typeface="Times New Roman" pitchFamily="18" charset="0"/>
              <a:ea typeface="標楷體" panose="03000509000000000000" pitchFamily="65" charset="-120"/>
            </a:endParaRPr>
          </a:p>
          <a:p>
            <a:pPr algn="ctr" eaLnBrk="1" fontAlgn="auto" hangingPunct="1">
              <a:spcBef>
                <a:spcPts val="0"/>
              </a:spcBef>
              <a:spcAft>
                <a:spcPts val="0"/>
              </a:spcAft>
            </a:pPr>
            <a:r>
              <a:rPr kumimoji="0" lang="zh-TW" altLang="en-US" kern="0" dirty="0" smtClean="0">
                <a:solidFill>
                  <a:srgbClr val="FFFFFF"/>
                </a:solidFill>
                <a:latin typeface="Times New Roman" pitchFamily="18" charset="0"/>
                <a:ea typeface="標楷體" panose="03000509000000000000" pitchFamily="65" charset="-120"/>
                <a:sym typeface="Wingdings" panose="05000000000000000000" charset="2"/>
              </a:rPr>
              <a:t>資料結構化</a:t>
            </a:r>
            <a:endParaRPr kumimoji="0" lang="zh-TW" altLang="en-US" kern="0" dirty="0">
              <a:solidFill>
                <a:srgbClr val="FFFFFF"/>
              </a:solidFill>
              <a:latin typeface="Times New Roman" pitchFamily="18" charset="0"/>
              <a:ea typeface="標楷體" panose="03000509000000000000" pitchFamily="65" charset="-120"/>
            </a:endParaRPr>
          </a:p>
        </p:txBody>
      </p:sp>
      <p:sp>
        <p:nvSpPr>
          <p:cNvPr id="39" name="Right Arrow 22"/>
          <p:cNvSpPr/>
          <p:nvPr/>
        </p:nvSpPr>
        <p:spPr>
          <a:xfrm>
            <a:off x="7476104"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48" name="TextBox 31"/>
          <p:cNvSpPr txBox="1"/>
          <p:nvPr/>
        </p:nvSpPr>
        <p:spPr>
          <a:xfrm>
            <a:off x="1976025"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蒐集</a:t>
            </a:r>
          </a:p>
        </p:txBody>
      </p:sp>
      <p:sp>
        <p:nvSpPr>
          <p:cNvPr id="49" name="TextBox 32"/>
          <p:cNvSpPr txBox="1"/>
          <p:nvPr/>
        </p:nvSpPr>
        <p:spPr>
          <a:xfrm>
            <a:off x="5692369"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整理</a:t>
            </a:r>
          </a:p>
        </p:txBody>
      </p:sp>
      <p:sp>
        <p:nvSpPr>
          <p:cNvPr id="52" name="文字方塊 51"/>
          <p:cNvSpPr txBox="1"/>
          <p:nvPr/>
        </p:nvSpPr>
        <p:spPr>
          <a:xfrm>
            <a:off x="7310209" y="3368272"/>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MDS</a:t>
            </a:r>
          </a:p>
        </p:txBody>
      </p:sp>
      <p:sp>
        <p:nvSpPr>
          <p:cNvPr id="53" name="文字方塊 52"/>
          <p:cNvSpPr txBox="1"/>
          <p:nvPr/>
        </p:nvSpPr>
        <p:spPr>
          <a:xfrm>
            <a:off x="7363878" y="4180169"/>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STP</a:t>
            </a:r>
            <a:endParaRPr lang="zh-TW" altLang="en-US" sz="2400" dirty="0">
              <a:solidFill>
                <a:srgbClr val="3333FF"/>
              </a:solidFill>
              <a:latin typeface="Times New Roman" pitchFamily="18" charset="0"/>
              <a:cs typeface="Times New Roman" pitchFamily="18" charset="0"/>
            </a:endParaRP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8270" y="3800387"/>
            <a:ext cx="2481091" cy="1371622"/>
          </a:xfrm>
          <a:prstGeom prst="rect">
            <a:avLst/>
          </a:prstGeom>
          <a:noFill/>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10"/>
          <a:stretch>
            <a:fillRect/>
          </a:stretch>
        </p:blipFill>
        <p:spPr>
          <a:xfrm>
            <a:off x="9204424" y="2616966"/>
            <a:ext cx="2257487" cy="1396140"/>
          </a:xfrm>
          <a:prstGeom prst="rect">
            <a:avLst/>
          </a:prstGeom>
          <a:noFill/>
          <a:ln>
            <a:noFill/>
          </a:ln>
          <a:effectLst>
            <a:outerShdw blurRad="292100" dist="139700" dir="2700000" algn="tl" rotWithShape="0">
              <a:srgbClr val="333333">
                <a:alpha val="65000"/>
              </a:srgbClr>
            </a:outerShdw>
          </a:effectLst>
        </p:spPr>
      </p:pic>
      <p:sp>
        <p:nvSpPr>
          <p:cNvPr id="51" name="TextBox 20"/>
          <p:cNvSpPr txBox="1"/>
          <p:nvPr/>
        </p:nvSpPr>
        <p:spPr>
          <a:xfrm>
            <a:off x="8800995" y="2148924"/>
            <a:ext cx="2732244"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關聯式法則與馬可夫模型</a:t>
            </a:r>
            <a:endParaRPr kumimoji="0" lang="zh-TW" altLang="en-US" kern="0" dirty="0">
              <a:solidFill>
                <a:srgbClr val="000000"/>
              </a:solidFill>
              <a:latin typeface="Times New Roman" pitchFamily="18" charset="0"/>
              <a:ea typeface="標楷體" panose="03000509000000000000" pitchFamily="65" charset="-120"/>
            </a:endParaRPr>
          </a:p>
        </p:txBody>
      </p:sp>
      <p:sp>
        <p:nvSpPr>
          <p:cNvPr id="55" name="TextBox 33"/>
          <p:cNvSpPr txBox="1"/>
          <p:nvPr/>
        </p:nvSpPr>
        <p:spPr>
          <a:xfrm>
            <a:off x="9439733"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smtClean="0"/>
              <a:t>Vector</a:t>
            </a:r>
            <a:r>
              <a:rPr lang="zh-TW" altLang="en-US" dirty="0" smtClean="0"/>
              <a:t> </a:t>
            </a:r>
            <a:r>
              <a:rPr lang="zh-TW" altLang="en-US" dirty="0"/>
              <a:t>、</a:t>
            </a:r>
            <a:r>
              <a:rPr lang="zh-TW" altLang="en-US" dirty="0" smtClean="0"/>
              <a:t>察看</a:t>
            </a:r>
            <a:r>
              <a:rPr lang="en-US" altLang="zh-TW" dirty="0" smtClean="0"/>
              <a:t> Factor</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ex.vector</a:t>
            </a:r>
            <a:r>
              <a:rPr lang="en-US" altLang="zh-TW" dirty="0" smtClean="0"/>
              <a:t>[4]</a:t>
            </a:r>
          </a:p>
          <a:p>
            <a:endParaRPr lang="en-US" altLang="zh-TW" dirty="0" smtClean="0"/>
          </a:p>
          <a:p>
            <a:endParaRPr lang="en-US" altLang="zh-TW" dirty="0" smtClean="0"/>
          </a:p>
          <a:p>
            <a:endParaRPr lang="en-US" altLang="zh-TW" dirty="0"/>
          </a:p>
          <a:p>
            <a:r>
              <a:rPr lang="en-US" altLang="zh-TW" dirty="0" err="1"/>
              <a:t>str</a:t>
            </a:r>
            <a:r>
              <a:rPr lang="en-US" altLang="zh-TW" dirty="0"/>
              <a:t>(</a:t>
            </a:r>
            <a:r>
              <a:rPr lang="en-US" altLang="zh-TW" dirty="0" err="1"/>
              <a:t>ex.factor</a:t>
            </a:r>
            <a:r>
              <a:rPr lang="en-US" altLang="zh-TW" dirty="0"/>
              <a:t>)</a:t>
            </a:r>
            <a:endParaRPr lang="zh-TW" altLang="en-US" dirty="0"/>
          </a:p>
          <a:p>
            <a:endParaRPr lang="en-US" altLang="zh-TW" dirty="0" smtClean="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50</a:t>
            </a:fld>
            <a:endParaRPr lang="zh-TW" altLang="en-US"/>
          </a:p>
        </p:txBody>
      </p:sp>
      <p:sp>
        <p:nvSpPr>
          <p:cNvPr id="7" name="矩形 6"/>
          <p:cNvSpPr/>
          <p:nvPr/>
        </p:nvSpPr>
        <p:spPr>
          <a:xfrm>
            <a:off x="838200" y="2505004"/>
            <a:ext cx="9954296"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smtClean="0">
                <a:solidFill>
                  <a:srgbClr val="CC7833"/>
                </a:solidFill>
                <a:latin typeface="Consolas" panose="020B0609020204030204" pitchFamily="49" charset="0"/>
              </a:rPr>
              <a:t>ex.vector</a:t>
            </a:r>
            <a:r>
              <a:rPr lang="en-US" altLang="zh-TW" sz="3200" dirty="0" smtClean="0">
                <a:solidFill>
                  <a:srgbClr val="CC7833"/>
                </a:solidFill>
                <a:latin typeface="Consolas" panose="020B0609020204030204" pitchFamily="49" charset="0"/>
              </a:rPr>
              <a:t>[4</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[1] "JAON"</a:t>
            </a:r>
            <a:endParaRPr lang="zh-TW" altLang="en-US" sz="3200" dirty="0">
              <a:solidFill>
                <a:schemeClr val="bg1"/>
              </a:solidFill>
              <a:latin typeface="Consolas" panose="020B0609020204030204" pitchFamily="49" charset="0"/>
            </a:endParaRPr>
          </a:p>
        </p:txBody>
      </p:sp>
      <p:sp>
        <p:nvSpPr>
          <p:cNvPr id="10" name="矩形 9"/>
          <p:cNvSpPr/>
          <p:nvPr/>
        </p:nvSpPr>
        <p:spPr>
          <a:xfrm>
            <a:off x="838200" y="4616463"/>
            <a:ext cx="9954296"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a:solidFill>
                  <a:srgbClr val="CC7833"/>
                </a:solidFill>
                <a:latin typeface="Consolas" panose="020B0609020204030204" pitchFamily="49" charset="0"/>
              </a:rPr>
              <a:t>str</a:t>
            </a:r>
            <a:r>
              <a:rPr lang="en-US" altLang="zh-TW" sz="3200" dirty="0">
                <a:solidFill>
                  <a:srgbClr val="CC7833"/>
                </a:solidFill>
                <a:latin typeface="Consolas" panose="020B0609020204030204" pitchFamily="49" charset="0"/>
              </a:rPr>
              <a:t>(</a:t>
            </a:r>
            <a:r>
              <a:rPr lang="en-US" altLang="zh-TW" sz="3200" dirty="0" err="1">
                <a:solidFill>
                  <a:srgbClr val="CC7833"/>
                </a:solidFill>
                <a:latin typeface="Consolas" panose="020B0609020204030204" pitchFamily="49" charset="0"/>
              </a:rPr>
              <a:t>ex.factor</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 Factor w/ 4 levels "0.5","1","5",..: 2 4 3 4 1 4</a:t>
            </a:r>
            <a:endParaRPr lang="zh-TW" altLang="en-US" sz="3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6156280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Vector</a:t>
            </a:r>
            <a:r>
              <a:rPr lang="zh-TW" altLang="en-US" dirty="0" smtClean="0"/>
              <a:t>過濾</a:t>
            </a:r>
            <a:endParaRPr lang="zh-TW" altLang="en-US" dirty="0"/>
          </a:p>
        </p:txBody>
      </p:sp>
      <p:sp>
        <p:nvSpPr>
          <p:cNvPr id="3" name="內容版面配置區 2"/>
          <p:cNvSpPr>
            <a:spLocks noGrp="1"/>
          </p:cNvSpPr>
          <p:nvPr>
            <p:ph idx="1"/>
          </p:nvPr>
        </p:nvSpPr>
        <p:spPr>
          <a:xfrm>
            <a:off x="838200" y="1847850"/>
            <a:ext cx="10515600" cy="4351339"/>
          </a:xfrm>
        </p:spPr>
        <p:txBody>
          <a:bodyPr>
            <a:normAutofit lnSpcReduction="10000"/>
          </a:bodyPr>
          <a:lstStyle/>
          <a:p>
            <a:pPr marL="0" indent="0">
              <a:buNone/>
            </a:pPr>
            <a:r>
              <a:rPr lang="en-US" altLang="zh-TW" dirty="0"/>
              <a:t>temp = c(1,2,3,4,5,6,7) </a:t>
            </a:r>
          </a:p>
          <a:p>
            <a:pPr marL="0" indent="0">
              <a:buNone/>
            </a:pPr>
            <a:r>
              <a:rPr lang="en-US" altLang="zh-TW" dirty="0" smtClean="0"/>
              <a:t># </a:t>
            </a:r>
            <a:r>
              <a:rPr lang="zh-TW" altLang="en-US" dirty="0"/>
              <a:t>挑選</a:t>
            </a:r>
            <a:r>
              <a:rPr lang="en-US" altLang="zh-TW" dirty="0"/>
              <a:t>temp</a:t>
            </a:r>
            <a:r>
              <a:rPr lang="zh-TW" altLang="en-US" dirty="0"/>
              <a:t>數值向量</a:t>
            </a:r>
            <a:r>
              <a:rPr lang="en-US" altLang="zh-TW" dirty="0"/>
              <a:t>&gt;3</a:t>
            </a:r>
            <a:r>
              <a:rPr lang="zh-TW" altLang="en-US" dirty="0"/>
              <a:t>的</a:t>
            </a:r>
          </a:p>
          <a:p>
            <a:pPr marL="0" indent="0">
              <a:buNone/>
            </a:pPr>
            <a:r>
              <a:rPr lang="en-US" altLang="zh-TW" dirty="0"/>
              <a:t>temp&gt;3</a:t>
            </a:r>
          </a:p>
          <a:p>
            <a:pPr marL="0" indent="0">
              <a:buNone/>
            </a:pPr>
            <a:r>
              <a:rPr lang="en-US" altLang="zh-TW" dirty="0"/>
              <a:t># Mon   Tue   Wed   Thu   Fri   Sat   Sun </a:t>
            </a:r>
          </a:p>
          <a:p>
            <a:pPr marL="0" indent="0">
              <a:buNone/>
            </a:pPr>
            <a:r>
              <a:rPr lang="en-US" altLang="zh-TW" dirty="0"/>
              <a:t># FALSE </a:t>
            </a:r>
            <a:r>
              <a:rPr lang="en-US" altLang="zh-TW" dirty="0" err="1"/>
              <a:t>FALSE</a:t>
            </a:r>
            <a:r>
              <a:rPr lang="en-US" altLang="zh-TW" dirty="0"/>
              <a:t> </a:t>
            </a:r>
            <a:r>
              <a:rPr lang="en-US" altLang="zh-TW" dirty="0" err="1"/>
              <a:t>FALSE</a:t>
            </a:r>
            <a:r>
              <a:rPr lang="en-US" altLang="zh-TW" dirty="0"/>
              <a:t>  TRUE  </a:t>
            </a:r>
            <a:r>
              <a:rPr lang="en-US" altLang="zh-TW" dirty="0" err="1"/>
              <a:t>TRUE</a:t>
            </a:r>
            <a:r>
              <a:rPr lang="en-US" altLang="zh-TW" dirty="0"/>
              <a:t>  </a:t>
            </a:r>
            <a:r>
              <a:rPr lang="en-US" altLang="zh-TW" dirty="0" err="1"/>
              <a:t>TRUE</a:t>
            </a:r>
            <a:r>
              <a:rPr lang="en-US" altLang="zh-TW" dirty="0"/>
              <a:t>  </a:t>
            </a:r>
            <a:r>
              <a:rPr lang="en-US" altLang="zh-TW" dirty="0" err="1"/>
              <a:t>TRUE</a:t>
            </a:r>
            <a:r>
              <a:rPr lang="en-US" altLang="zh-TW" dirty="0"/>
              <a:t> </a:t>
            </a:r>
          </a:p>
          <a:p>
            <a:pPr marL="0" indent="0">
              <a:buNone/>
            </a:pPr>
            <a:endParaRPr lang="zh-TW" altLang="en-US" dirty="0"/>
          </a:p>
          <a:p>
            <a:pPr marL="0" indent="0">
              <a:buNone/>
            </a:pPr>
            <a:r>
              <a:rPr lang="en-US" altLang="zh-TW" dirty="0"/>
              <a:t>temp[temp&gt;3]</a:t>
            </a:r>
          </a:p>
          <a:p>
            <a:pPr marL="0" indent="0">
              <a:buNone/>
            </a:pPr>
            <a:r>
              <a:rPr lang="en-US" altLang="zh-TW" dirty="0"/>
              <a:t>temp[temp&lt;3 | temp&gt;5] # | </a:t>
            </a:r>
            <a:r>
              <a:rPr lang="zh-TW" altLang="en-US" dirty="0"/>
              <a:t>代表</a:t>
            </a:r>
            <a:r>
              <a:rPr lang="en-US" altLang="zh-TW" dirty="0"/>
              <a:t>or: </a:t>
            </a:r>
            <a:r>
              <a:rPr lang="zh-TW" altLang="en-US" dirty="0"/>
              <a:t>聯集</a:t>
            </a:r>
          </a:p>
          <a:p>
            <a:pPr marL="0" indent="0">
              <a:buNone/>
            </a:pPr>
            <a:r>
              <a:rPr lang="en-US" altLang="zh-TW" dirty="0"/>
              <a:t>temp[temp&gt;3 &amp; temp&gt;5] # | </a:t>
            </a:r>
            <a:r>
              <a:rPr lang="zh-TW" altLang="en-US" dirty="0"/>
              <a:t>代表</a:t>
            </a:r>
            <a:r>
              <a:rPr lang="en-US" altLang="zh-TW" dirty="0"/>
              <a:t>and: </a:t>
            </a:r>
            <a:r>
              <a:rPr lang="zh-TW" altLang="en-US" dirty="0" smtClean="0"/>
              <a:t>交集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51</a:t>
            </a:fld>
            <a:endParaRPr lang="zh-TW" altLang="en-US"/>
          </a:p>
        </p:txBody>
      </p:sp>
    </p:spTree>
    <p:extLst>
      <p:ext uri="{BB962C8B-B14F-4D97-AF65-F5344CB8AC3E}">
        <p14:creationId xmlns:p14="http://schemas.microsoft.com/office/powerpoint/2010/main" val="296033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err="1" smtClean="0"/>
              <a:t>Dataframe</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df</a:t>
            </a:r>
            <a:r>
              <a:rPr lang="en-US" altLang="zh-TW" dirty="0" smtClean="0"/>
              <a:t> </a:t>
            </a:r>
            <a:r>
              <a:rPr lang="en-US" altLang="zh-TW" dirty="0" smtClean="0">
                <a:solidFill>
                  <a:schemeClr val="accent5"/>
                </a:solidFill>
              </a:rPr>
              <a:t>&lt;-</a:t>
            </a:r>
            <a:r>
              <a:rPr lang="en-US" altLang="zh-TW" dirty="0" smtClean="0"/>
              <a:t> </a:t>
            </a:r>
            <a:r>
              <a:rPr lang="en-US" altLang="zh-TW" dirty="0" err="1" smtClean="0"/>
              <a:t>data.frame</a:t>
            </a:r>
            <a:r>
              <a:rPr lang="en-US" altLang="zh-TW" dirty="0" smtClean="0"/>
              <a:t> </a:t>
            </a:r>
            <a:r>
              <a:rPr lang="en-US" altLang="zh-TW" dirty="0" smtClean="0">
                <a:solidFill>
                  <a:schemeClr val="accent5"/>
                </a:solidFill>
              </a:rPr>
              <a:t>(</a:t>
            </a:r>
            <a:r>
              <a:rPr lang="en-US" altLang="zh-TW" dirty="0" err="1" smtClean="0"/>
              <a:t>ex.vector</a:t>
            </a:r>
            <a:r>
              <a:rPr lang="en-US" altLang="zh-TW" dirty="0" smtClean="0"/>
              <a:t> , </a:t>
            </a:r>
            <a:r>
              <a:rPr lang="en-US" altLang="zh-TW" dirty="0" err="1" smtClean="0"/>
              <a:t>ex.factor</a:t>
            </a:r>
            <a:r>
              <a:rPr lang="en-US" altLang="zh-TW" dirty="0" smtClean="0"/>
              <a:t> </a:t>
            </a:r>
            <a:r>
              <a:rPr lang="en-US" altLang="zh-TW" dirty="0" smtClean="0">
                <a:solidFill>
                  <a:schemeClr val="accent5"/>
                </a:solidFill>
              </a:rPr>
              <a:t>)</a:t>
            </a:r>
            <a:endParaRPr lang="zh-TW" altLang="en-US" dirty="0">
              <a:solidFill>
                <a:schemeClr val="accent5"/>
              </a:solidFill>
            </a:endParaRP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52</a:t>
            </a:fld>
            <a:endParaRPr lang="zh-TW" altLang="en-US"/>
          </a:p>
        </p:txBody>
      </p:sp>
      <p:sp>
        <p:nvSpPr>
          <p:cNvPr id="5" name="Rectangle 1"/>
          <p:cNvSpPr>
            <a:spLocks noChangeArrowheads="1"/>
          </p:cNvSpPr>
          <p:nvPr/>
        </p:nvSpPr>
        <p:spPr bwMode="auto">
          <a:xfrm>
            <a:off x="1064067" y="2601449"/>
            <a:ext cx="9853315" cy="366520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lvl="0"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a:t>
            </a:r>
            <a:endParaRPr lang="en-US" altLang="zh-TW" sz="2800" dirty="0">
              <a:solidFill>
                <a:srgbClr val="CC7833"/>
              </a:solidFill>
              <a:latin typeface="Consolas" panose="020B0609020204030204" pitchFamily="49" charset="0"/>
            </a:endParaRPr>
          </a:p>
          <a:p>
            <a:pPr lvl="0" eaLnBrk="0" fontAlgn="base" hangingPunct="0">
              <a:spcBef>
                <a:spcPct val="0"/>
              </a:spcBef>
              <a:spcAft>
                <a:spcPct val="0"/>
              </a:spcAft>
            </a:pPr>
            <a:r>
              <a:rPr lang="en-US" altLang="zh-TW" sz="2800" dirty="0">
                <a:solidFill>
                  <a:srgbClr val="CC7833"/>
                </a:solidFill>
                <a:latin typeface="Consolas" panose="020B0609020204030204" pitchFamily="49" charset="0"/>
              </a:rPr>
              <a:t>  </a:t>
            </a:r>
            <a:r>
              <a:rPr lang="en-US" altLang="zh-TW" sz="2800" dirty="0" err="1" smtClean="0">
                <a:solidFill>
                  <a:schemeClr val="bg1"/>
                </a:solidFill>
                <a:latin typeface="Consolas" panose="020B0609020204030204" pitchFamily="49" charset="0"/>
              </a:rPr>
              <a:t>ex.vector</a:t>
            </a:r>
            <a:r>
              <a:rPr lang="en-US" altLang="zh-TW" sz="2800" dirty="0" smtClean="0">
                <a:solidFill>
                  <a:schemeClr val="bg1"/>
                </a:solidFill>
                <a:latin typeface="Consolas" panose="020B0609020204030204" pitchFamily="49" charset="0"/>
              </a:rPr>
              <a:t> </a:t>
            </a:r>
            <a:r>
              <a:rPr lang="en-US" altLang="zh-TW" sz="2800" dirty="0" err="1">
                <a:solidFill>
                  <a:schemeClr val="bg1"/>
                </a:solidFill>
                <a:latin typeface="Consolas" panose="020B0609020204030204" pitchFamily="49" charset="0"/>
              </a:rPr>
              <a:t>ex.factor</a:t>
            </a:r>
            <a:endParaRPr lang="en-US" altLang="zh-TW" sz="2800" dirty="0">
              <a:solidFill>
                <a:schemeClr val="bg1"/>
              </a:solidFill>
              <a:latin typeface="Consolas" panose="020B0609020204030204" pitchFamily="49" charset="0"/>
            </a:endParaRP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1         1         1</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2         2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3         5         5</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4      JAON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5       0.5       0.5</a:t>
            </a:r>
          </a:p>
          <a:p>
            <a:pPr lvl="0" eaLnBrk="0" fontAlgn="base" hangingPunct="0">
              <a:spcBef>
                <a:spcPct val="0"/>
              </a:spcBef>
              <a:spcAft>
                <a:spcPct val="0"/>
              </a:spcAft>
            </a:pPr>
            <a:r>
              <a:rPr lang="en-US" altLang="zh-TW" sz="2800" dirty="0" smtClean="0">
                <a:solidFill>
                  <a:schemeClr val="bg1"/>
                </a:solidFill>
                <a:latin typeface="Consolas" panose="020B0609020204030204" pitchFamily="49" charset="0"/>
              </a:rPr>
              <a:t>6         </a:t>
            </a:r>
            <a:r>
              <a:rPr lang="en-US" altLang="zh-TW" sz="2800" dirty="0">
                <a:solidFill>
                  <a:schemeClr val="bg1"/>
                </a:solidFill>
                <a:latin typeface="Consolas" panose="020B0609020204030204" pitchFamily="49" charset="0"/>
              </a:rPr>
              <a:t>f         B</a:t>
            </a:r>
            <a:endParaRPr kumimoji="0" lang="zh-TW" altLang="zh-TW" sz="4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877115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err="1" smtClean="0"/>
              <a:t>Dataframe</a:t>
            </a:r>
            <a:r>
              <a:rPr lang="zh-TW" altLang="en-US" dirty="0" smtClean="0"/>
              <a:t> 特定欄位</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latin typeface="Consolas" panose="020B0609020204030204" pitchFamily="49" charset="0"/>
              </a:rPr>
              <a:t>df</a:t>
            </a:r>
            <a:r>
              <a:rPr lang="en-US" altLang="zh-TW" dirty="0" err="1" smtClean="0">
                <a:solidFill>
                  <a:schemeClr val="accent5"/>
                </a:solidFill>
                <a:latin typeface="Consolas" panose="020B0609020204030204" pitchFamily="49" charset="0"/>
              </a:rPr>
              <a:t>$</a:t>
            </a:r>
            <a:r>
              <a:rPr lang="en-US" altLang="zh-TW" dirty="0" err="1" smtClean="0">
                <a:latin typeface="Consolas" panose="020B0609020204030204" pitchFamily="49" charset="0"/>
              </a:rPr>
              <a:t>ex.vector</a:t>
            </a:r>
            <a:endParaRPr lang="en-US" altLang="zh-TW" dirty="0">
              <a:latin typeface="Consolas" panose="020B0609020204030204" pitchFamily="49" charset="0"/>
            </a:endParaRPr>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53</a:t>
            </a:fld>
            <a:endParaRPr lang="zh-TW" altLang="en-US"/>
          </a:p>
        </p:txBody>
      </p:sp>
      <p:sp>
        <p:nvSpPr>
          <p:cNvPr id="6" name="矩形 5"/>
          <p:cNvSpPr/>
          <p:nvPr/>
        </p:nvSpPr>
        <p:spPr>
          <a:xfrm>
            <a:off x="935864" y="2798043"/>
            <a:ext cx="10139967" cy="2803433"/>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smtClean="0">
                <a:solidFill>
                  <a:srgbClr val="CC7833"/>
                </a:solidFill>
                <a:latin typeface="Consolas" panose="020B0609020204030204" pitchFamily="49" charset="0"/>
              </a:rPr>
              <a:t>df$ex.vector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2    5    JAON 0.5  f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2 5 f JAON</a:t>
            </a:r>
          </a:p>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df$ex.factor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B   5   B   0.5 B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5 B</a:t>
            </a:r>
            <a:endParaRPr lang="zh-TW" altLang="en-US" sz="28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45230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問題二、取出</a:t>
            </a:r>
            <a:r>
              <a:rPr lang="en-US" altLang="zh-TW" dirty="0" smtClean="0"/>
              <a:t>Sale </a:t>
            </a:r>
            <a:r>
              <a:rPr lang="zh-TW" altLang="en-US" dirty="0" smtClean="0"/>
              <a:t>欄位中最高值</a:t>
            </a:r>
            <a:endParaRPr lang="zh-TW" altLang="en-US" dirty="0"/>
          </a:p>
        </p:txBody>
      </p:sp>
      <p:sp>
        <p:nvSpPr>
          <p:cNvPr id="3" name="內容版面配置區 2"/>
          <p:cNvSpPr>
            <a:spLocks noGrp="1"/>
          </p:cNvSpPr>
          <p:nvPr>
            <p:ph idx="1"/>
          </p:nvPr>
        </p:nvSpPr>
        <p:spPr/>
        <p:txBody>
          <a:bodyPr/>
          <a:lstStyle/>
          <a:p>
            <a:pPr marL="514350" lvl="1" indent="-514350">
              <a:spcBef>
                <a:spcPts val="1000"/>
              </a:spcBef>
              <a:buClr>
                <a:srgbClr val="3333FF"/>
              </a:buClr>
              <a:buFont typeface="+mj-lt"/>
              <a:buAutoNum type="arabicPeriod"/>
            </a:pPr>
            <a:r>
              <a:rPr lang="zh-TW" altLang="en-US" dirty="0" smtClean="0"/>
              <a:t>解法</a:t>
            </a:r>
            <a:r>
              <a:rPr lang="zh-TW" altLang="en-US" dirty="0"/>
              <a:t>一</a:t>
            </a:r>
            <a:r>
              <a:rPr lang="zh-TW" altLang="en-US" dirty="0" smtClean="0"/>
              <a:t>：</a:t>
            </a:r>
            <a:r>
              <a:rPr lang="zh-TW" altLang="en-US" dirty="0"/>
              <a:t>取出整</a:t>
            </a:r>
            <a:r>
              <a:rPr lang="en-US" altLang="zh-TW" dirty="0"/>
              <a:t>Sale</a:t>
            </a:r>
            <a:r>
              <a:rPr lang="zh-TW" altLang="en-US" dirty="0"/>
              <a:t>欄資料，找到最大的值</a:t>
            </a:r>
            <a:r>
              <a:rPr lang="zh-TW" altLang="en-US" dirty="0" smtClean="0"/>
              <a:t>。</a:t>
            </a:r>
            <a:endParaRPr lang="en-US" altLang="zh-TW" dirty="0" smtClean="0"/>
          </a:p>
          <a:p>
            <a:pPr marL="685800" lvl="1" indent="0">
              <a:buNone/>
            </a:pPr>
            <a:r>
              <a:rPr lang="en-US" altLang="zh-TW" dirty="0" err="1" smtClean="0"/>
              <a:t>data$Sales</a:t>
            </a:r>
            <a:endParaRPr lang="zh-TW" altLang="en-US" dirty="0"/>
          </a:p>
          <a:p>
            <a:pPr marL="685800" lvl="1" indent="0">
              <a:buNone/>
            </a:pPr>
            <a:r>
              <a:rPr lang="en-US" altLang="zh-TW" dirty="0"/>
              <a:t>max(</a:t>
            </a:r>
            <a:r>
              <a:rPr lang="en-US" altLang="zh-TW" dirty="0" err="1"/>
              <a:t>data$Sales</a:t>
            </a:r>
            <a:r>
              <a:rPr lang="en-US" altLang="zh-TW" dirty="0"/>
              <a:t>)</a:t>
            </a:r>
            <a:endParaRPr lang="en-US" altLang="zh-TW" dirty="0" smtClean="0"/>
          </a:p>
          <a:p>
            <a:pPr lvl="2"/>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54</a:t>
            </a:fld>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791" y="2525429"/>
            <a:ext cx="4584607" cy="3855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6978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a:t>
            </a:r>
            <a:r>
              <a:rPr lang="zh-TW" altLang="en-US" dirty="0"/>
              <a:t>取出</a:t>
            </a:r>
            <a:r>
              <a:rPr lang="en-US" altLang="zh-TW" dirty="0"/>
              <a:t>Sale </a:t>
            </a:r>
            <a:r>
              <a:rPr lang="zh-TW" altLang="en-US" dirty="0"/>
              <a:t>欄位中最高值</a:t>
            </a:r>
          </a:p>
        </p:txBody>
      </p:sp>
      <p:sp>
        <p:nvSpPr>
          <p:cNvPr id="3" name="內容版面配置區 2"/>
          <p:cNvSpPr>
            <a:spLocks noGrp="1"/>
          </p:cNvSpPr>
          <p:nvPr>
            <p:ph idx="1"/>
          </p:nvPr>
        </p:nvSpPr>
        <p:spPr/>
        <p:txBody>
          <a:bodyPr/>
          <a:lstStyle/>
          <a:p>
            <a:pPr marL="457200" lvl="1">
              <a:spcBef>
                <a:spcPts val="1000"/>
              </a:spcBef>
              <a:buClr>
                <a:srgbClr val="3333FF"/>
              </a:buClr>
              <a:buFont typeface="+mj-lt"/>
              <a:buAutoNum type="arabicPeriod"/>
            </a:pPr>
            <a:r>
              <a:rPr lang="zh-TW" altLang="en-US" dirty="0" smtClean="0"/>
              <a:t>解法二： </a:t>
            </a:r>
            <a:r>
              <a:rPr lang="en-US" altLang="zh-TW" dirty="0" smtClean="0"/>
              <a:t>Sale </a:t>
            </a:r>
            <a:r>
              <a:rPr lang="zh-TW" altLang="en-US" dirty="0"/>
              <a:t>欄位，依照大小排序</a:t>
            </a:r>
            <a:r>
              <a:rPr lang="zh-TW" altLang="en-US" dirty="0" smtClean="0"/>
              <a:t>。</a:t>
            </a:r>
            <a:endParaRPr lang="en-US" altLang="zh-TW" dirty="0" smtClean="0"/>
          </a:p>
          <a:p>
            <a:pPr marL="685800" lvl="2" indent="-457200">
              <a:spcBef>
                <a:spcPts val="1000"/>
              </a:spcBef>
              <a:buClr>
                <a:srgbClr val="3333FF"/>
              </a:buClr>
              <a:buFont typeface="+mj-lt"/>
              <a:buAutoNum type="arabicParenR"/>
            </a:pPr>
            <a:r>
              <a:rPr lang="zh-TW" altLang="en-US" dirty="0" smtClean="0"/>
              <a:t>遞增排序</a:t>
            </a:r>
            <a:r>
              <a:rPr lang="zh-TW" altLang="en-US" dirty="0"/>
              <a:t>：</a:t>
            </a:r>
            <a:r>
              <a:rPr lang="en-US" altLang="zh-TW" dirty="0" smtClean="0"/>
              <a:t>data[order(</a:t>
            </a:r>
            <a:r>
              <a:rPr lang="en-US" altLang="zh-TW" dirty="0" err="1" smtClean="0"/>
              <a:t>data$Sales</a:t>
            </a:r>
            <a:r>
              <a:rPr lang="en-US" altLang="zh-TW" dirty="0" smtClean="0"/>
              <a:t>),]</a:t>
            </a:r>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r>
              <a:rPr lang="zh-TW" altLang="en-US" dirty="0" smtClean="0"/>
              <a:t>遞簡排序</a:t>
            </a:r>
            <a:r>
              <a:rPr lang="zh-TW" altLang="en-US" dirty="0"/>
              <a:t>： </a:t>
            </a:r>
            <a:r>
              <a:rPr lang="en-US" altLang="zh-TW" dirty="0" smtClean="0"/>
              <a:t>data[order</a:t>
            </a:r>
            <a:r>
              <a:rPr lang="en-US" altLang="zh-TW" dirty="0"/>
              <a:t>(-</a:t>
            </a:r>
            <a:r>
              <a:rPr lang="en-US" altLang="zh-TW" dirty="0" err="1"/>
              <a:t>data$Sales</a:t>
            </a:r>
            <a:r>
              <a:rPr lang="en-US" altLang="zh-TW" dirty="0"/>
              <a:t>),]</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55</a:t>
            </a:fld>
            <a:endParaRPr lang="zh-TW" altLang="en-US"/>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2790825"/>
            <a:ext cx="90392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4739191"/>
            <a:ext cx="91821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94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問題二、</a:t>
            </a:r>
            <a:r>
              <a:rPr lang="zh-TW" altLang="en-US" dirty="0" smtClean="0"/>
              <a:t>取出前</a:t>
            </a:r>
            <a:r>
              <a:rPr lang="en-US" altLang="zh-TW" dirty="0" smtClean="0"/>
              <a:t>10</a:t>
            </a:r>
            <a:r>
              <a:rPr lang="zh-TW" altLang="en-US" dirty="0" smtClean="0"/>
              <a:t>間銷量最高店家並平均</a:t>
            </a:r>
            <a:endParaRPr lang="zh-TW" altLang="en-US" dirty="0"/>
          </a:p>
        </p:txBody>
      </p:sp>
      <p:sp>
        <p:nvSpPr>
          <p:cNvPr id="3" name="內容版面配置區 2"/>
          <p:cNvSpPr>
            <a:spLocks noGrp="1"/>
          </p:cNvSpPr>
          <p:nvPr>
            <p:ph idx="1"/>
          </p:nvPr>
        </p:nvSpPr>
        <p:spPr/>
        <p:txBody>
          <a:bodyPr/>
          <a:lstStyle/>
          <a:p>
            <a:r>
              <a:rPr lang="zh-TW" altLang="en-US" dirty="0" smtClean="0"/>
              <a:t>取出前</a:t>
            </a:r>
            <a:r>
              <a:rPr lang="en-US" altLang="zh-TW" dirty="0" smtClean="0"/>
              <a:t>10</a:t>
            </a:r>
            <a:r>
              <a:rPr lang="zh-TW" altLang="en-US" dirty="0" smtClean="0"/>
              <a:t>間店的資料：</a:t>
            </a:r>
            <a:endParaRPr lang="en-US" altLang="zh-TW" dirty="0" smtClean="0"/>
          </a:p>
          <a:p>
            <a:pPr marL="457200" lvl="1" indent="0">
              <a:buNone/>
            </a:pPr>
            <a:r>
              <a:rPr lang="en-US" altLang="zh-TW" dirty="0" err="1"/>
              <a:t>desorder</a:t>
            </a:r>
            <a:r>
              <a:rPr lang="en-US" altLang="zh-TW" dirty="0"/>
              <a:t> &lt;- data[order(-</a:t>
            </a:r>
            <a:r>
              <a:rPr lang="en-US" altLang="zh-TW" dirty="0" err="1"/>
              <a:t>data$Sales</a:t>
            </a:r>
            <a:r>
              <a:rPr lang="en-US" altLang="zh-TW" dirty="0"/>
              <a:t>),]</a:t>
            </a:r>
          </a:p>
          <a:p>
            <a:pPr marL="457200" lvl="1" indent="0">
              <a:buNone/>
            </a:pPr>
            <a:r>
              <a:rPr lang="en-US" altLang="zh-TW" dirty="0" smtClean="0"/>
              <a:t>top10 </a:t>
            </a:r>
            <a:r>
              <a:rPr lang="en-US" altLang="zh-TW" dirty="0"/>
              <a:t>&lt;- </a:t>
            </a:r>
            <a:r>
              <a:rPr lang="en-US" altLang="zh-TW" dirty="0" err="1"/>
              <a:t>desorder</a:t>
            </a:r>
            <a:r>
              <a:rPr lang="en-US" altLang="zh-TW" dirty="0"/>
              <a:t>[1:10</a:t>
            </a:r>
            <a:r>
              <a:rPr lang="en-US" altLang="zh-TW" dirty="0" smtClean="0"/>
              <a:t>,]</a:t>
            </a:r>
          </a:p>
          <a:p>
            <a:pPr>
              <a:buFont typeface="+mj-lt"/>
              <a:buAutoNum type="arabicPeriod" startAt="2"/>
            </a:pPr>
            <a:r>
              <a:rPr lang="zh-TW" altLang="en-US" dirty="0"/>
              <a:t>取出平均值</a:t>
            </a:r>
            <a:endParaRPr lang="en-US" altLang="zh-TW" dirty="0"/>
          </a:p>
          <a:p>
            <a:pPr marL="457200" lvl="1" indent="0">
              <a:buNone/>
            </a:pPr>
            <a:r>
              <a:rPr lang="en-US" altLang="zh-TW" dirty="0"/>
              <a:t>mean(</a:t>
            </a:r>
            <a:r>
              <a:rPr lang="zh-TW" altLang="en-US" dirty="0"/>
              <a:t> </a:t>
            </a:r>
            <a:r>
              <a:rPr lang="en-US" altLang="zh-TW" dirty="0" smtClean="0"/>
              <a:t>top10$Sales</a:t>
            </a:r>
            <a:r>
              <a:rPr lang="zh-TW" altLang="en-US" dirty="0" smtClean="0"/>
              <a:t> </a:t>
            </a:r>
            <a:r>
              <a:rPr lang="en-US" altLang="zh-TW" dirty="0"/>
              <a:t>)</a:t>
            </a:r>
            <a:endParaRPr lang="zh-TW" altLang="en-US" dirty="0"/>
          </a:p>
          <a:p>
            <a:pPr marL="457200" lvl="1" indent="0">
              <a:buNone/>
            </a:pPr>
            <a:endParaRPr lang="en-US" altLang="zh-TW" dirty="0" smtClean="0"/>
          </a:p>
          <a:p>
            <a:pPr marL="457200" lvl="1" indent="0">
              <a:buNone/>
            </a:pPr>
            <a:endParaRPr lang="en-US" altLang="zh-TW" dirty="0"/>
          </a:p>
          <a:p>
            <a:pPr marL="457200" lvl="1" indent="0">
              <a:buNone/>
            </a:pPr>
            <a:endParaRPr lang="en-US" altLang="zh-TW" dirty="0" smtClean="0"/>
          </a:p>
          <a:p>
            <a:pPr marL="457200" lvl="1" indent="0">
              <a:buNone/>
            </a:pP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56</a:t>
            </a:fld>
            <a:endParaRPr lang="zh-TW" alt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784" y="2967151"/>
            <a:ext cx="57721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6615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實戰二、解答</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57</a:t>
            </a:fld>
            <a:endParaRPr lang="zh-TW" altLang="en-US"/>
          </a:p>
        </p:txBody>
      </p:sp>
      <p:sp>
        <p:nvSpPr>
          <p:cNvPr id="6" name="橢圓形圖說文字 5"/>
          <p:cNvSpPr/>
          <p:nvPr/>
        </p:nvSpPr>
        <p:spPr>
          <a:xfrm>
            <a:off x="6777317" y="2735465"/>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報告老闆！最好的前三間是</a:t>
            </a:r>
            <a:r>
              <a:rPr lang="en-US" altLang="zh-TW" sz="2400" dirty="0" smtClean="0"/>
              <a:t>377</a:t>
            </a:r>
            <a:r>
              <a:rPr lang="zh-TW" altLang="en-US" sz="2400" dirty="0" smtClean="0"/>
              <a:t>號店，最差的是</a:t>
            </a:r>
            <a:r>
              <a:rPr lang="en-US" altLang="zh-TW" sz="2400" dirty="0" smtClean="0"/>
              <a:t>175</a:t>
            </a:r>
            <a:r>
              <a:rPr lang="zh-TW" altLang="en-US" sz="2400" dirty="0"/>
              <a:t>號店</a:t>
            </a:r>
            <a:r>
              <a:rPr lang="zh-TW" altLang="en-US" sz="2400" dirty="0" smtClean="0"/>
              <a:t>。平均為</a:t>
            </a:r>
            <a:r>
              <a:rPr lang="en-US" altLang="zh-TW" sz="2400" dirty="0" smtClean="0"/>
              <a:t>14.21</a:t>
            </a:r>
            <a:r>
              <a:rPr lang="zh-TW" altLang="en-US" sz="2400" dirty="0"/>
              <a:t> 。</a:t>
            </a:r>
          </a:p>
        </p:txBody>
      </p:sp>
      <p:pic>
        <p:nvPicPr>
          <p:cNvPr id="8194" name="Picture 2" descr="「帥貓」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46" y="1872237"/>
            <a:ext cx="4421654" cy="442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7757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這個時候的你一定是這個反應</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58</a:t>
            </a:fld>
            <a:endParaRPr lang="zh-TW" altLang="en-US"/>
          </a:p>
        </p:txBody>
      </p:sp>
      <p:pic>
        <p:nvPicPr>
          <p:cNvPr id="12290" name="Picture 2" descr="「什麼」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01" y="2043953"/>
            <a:ext cx="5717067" cy="37283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7756263" y="3624781"/>
            <a:ext cx="326243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為什麼要搞這個複雜</a:t>
            </a:r>
            <a:r>
              <a:rPr lang="zh-TW" altLang="en-US" sz="2400" dirty="0">
                <a:latin typeface="標楷體" pitchFamily="65" charset="-120"/>
                <a:ea typeface="標楷體" pitchFamily="65" charset="-120"/>
              </a:rPr>
              <a:t>？</a:t>
            </a:r>
            <a:endParaRPr lang="en-US" altLang="zh-TW" sz="2400" dirty="0" smtClean="0">
              <a:latin typeface="標楷體" pitchFamily="65" charset="-120"/>
              <a:ea typeface="標楷體" pitchFamily="65" charset="-120"/>
            </a:endParaRPr>
          </a:p>
          <a:p>
            <a:r>
              <a:rPr lang="en-US" altLang="zh-TW" sz="2400" dirty="0" smtClean="0">
                <a:latin typeface="標楷體" pitchFamily="65" charset="-120"/>
                <a:ea typeface="標楷體" pitchFamily="65" charset="-120"/>
              </a:rPr>
              <a:t>EXCEL</a:t>
            </a:r>
            <a:r>
              <a:rPr lang="zh-TW" altLang="en-US" sz="2400" dirty="0" smtClean="0">
                <a:latin typeface="標楷體" pitchFamily="65" charset="-120"/>
                <a:ea typeface="標楷體" pitchFamily="65" charset="-120"/>
              </a:rPr>
              <a:t> 不是好棒棒</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21701523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EXCEL</a:t>
            </a:r>
            <a:r>
              <a:rPr lang="zh-TW" altLang="en-US" dirty="0" smtClean="0"/>
              <a:t> 限制</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59</a:t>
            </a:fld>
            <a:endParaRPr lang="zh-TW" altLang="en-US"/>
          </a:p>
        </p:txBody>
      </p:sp>
      <p:pic>
        <p:nvPicPr>
          <p:cNvPr id="13314" name="Picture 2" descr="\\TMR1\netshare\excellim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311" y="1852107"/>
            <a:ext cx="5601988" cy="422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642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9412208" y="1355454"/>
            <a:ext cx="2660206" cy="5220528"/>
            <a:chOff x="8945623" y="1166371"/>
            <a:chExt cx="2660206" cy="5220528"/>
          </a:xfrm>
        </p:grpSpPr>
        <p:grpSp>
          <p:nvGrpSpPr>
            <p:cNvPr id="25" name="Group 17"/>
            <p:cNvGrpSpPr/>
            <p:nvPr/>
          </p:nvGrpSpPr>
          <p:grpSpPr>
            <a:xfrm>
              <a:off x="8945623" y="1166371"/>
              <a:ext cx="2660206" cy="4781078"/>
              <a:chOff x="9587802" y="1614846"/>
              <a:chExt cx="2660206" cy="4781078"/>
            </a:xfrm>
          </p:grpSpPr>
          <p:pic>
            <p:nvPicPr>
              <p:cNvPr id="26" name="Picture 18"/>
              <p:cNvPicPr>
                <a:picLocks noChangeAspect="1"/>
              </p:cNvPicPr>
              <p:nvPr/>
            </p:nvPicPr>
            <p:blipFill>
              <a:blip r:embed="rId2"/>
              <a:stretch>
                <a:fillRect/>
              </a:stretch>
            </p:blipFill>
            <p:spPr>
              <a:xfrm>
                <a:off x="9848637" y="1987365"/>
                <a:ext cx="1733550" cy="1514475"/>
              </a:xfrm>
              <a:prstGeom prst="rect">
                <a:avLst/>
              </a:prstGeom>
            </p:spPr>
          </p:pic>
          <p:pic>
            <p:nvPicPr>
              <p:cNvPr id="27" name="Picture 19"/>
              <p:cNvPicPr>
                <a:picLocks noChangeAspect="1"/>
              </p:cNvPicPr>
              <p:nvPr/>
            </p:nvPicPr>
            <p:blipFill>
              <a:blip r:embed="rId3"/>
              <a:stretch>
                <a:fillRect/>
              </a:stretch>
            </p:blipFill>
            <p:spPr>
              <a:xfrm>
                <a:off x="10018393" y="3915814"/>
                <a:ext cx="1838966" cy="332156"/>
              </a:xfrm>
              <a:prstGeom prst="rect">
                <a:avLst/>
              </a:prstGeom>
            </p:spPr>
          </p:pic>
          <p:sp>
            <p:nvSpPr>
              <p:cNvPr id="28" name="Rectangle 20"/>
              <p:cNvSpPr/>
              <p:nvPr/>
            </p:nvSpPr>
            <p:spPr>
              <a:xfrm>
                <a:off x="9587802" y="3608037"/>
                <a:ext cx="233749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一組詞向量</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𝑖</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和</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𝑗</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，轉換成</a:t>
                </a:r>
                <a:endParaRPr kumimoji="0" lang="zh-TW" altLang="en-US" sz="1400" b="1" i="0" u="none" strike="noStrike" kern="0" cap="none" spc="0" normalizeH="0" baseline="0" noProof="0" dirty="0" smtClean="0">
                  <a:ln>
                    <a:noFill/>
                  </a:ln>
                  <a:solidFill>
                    <a:srgbClr val="0070C0"/>
                  </a:solidFill>
                  <a:effectLst/>
                  <a:uLnTx/>
                  <a:uFillTx/>
                </a:endParaRPr>
              </a:p>
            </p:txBody>
          </p:sp>
          <p:pic>
            <p:nvPicPr>
              <p:cNvPr id="29" name="Picture 21"/>
              <p:cNvPicPr>
                <a:picLocks noChangeAspect="1"/>
              </p:cNvPicPr>
              <p:nvPr/>
            </p:nvPicPr>
            <p:blipFill>
              <a:blip r:embed="rId4"/>
              <a:stretch>
                <a:fillRect/>
              </a:stretch>
            </p:blipFill>
            <p:spPr>
              <a:xfrm>
                <a:off x="9645885" y="5939861"/>
                <a:ext cx="2544576" cy="456063"/>
              </a:xfrm>
              <a:prstGeom prst="rect">
                <a:avLst/>
              </a:prstGeom>
            </p:spPr>
          </p:pic>
          <p:pic>
            <p:nvPicPr>
              <p:cNvPr id="30" name="Picture 22"/>
              <p:cNvPicPr>
                <a:picLocks noChangeAspect="1"/>
              </p:cNvPicPr>
              <p:nvPr/>
            </p:nvPicPr>
            <p:blipFill>
              <a:blip r:embed="rId5"/>
              <a:stretch>
                <a:fillRect/>
              </a:stretch>
            </p:blipFill>
            <p:spPr>
              <a:xfrm>
                <a:off x="9848637" y="4609520"/>
                <a:ext cx="2008722" cy="681350"/>
              </a:xfrm>
              <a:prstGeom prst="rect">
                <a:avLst/>
              </a:prstGeom>
            </p:spPr>
          </p:pic>
          <p:sp>
            <p:nvSpPr>
              <p:cNvPr id="31" name="Rectangle 23"/>
              <p:cNvSpPr/>
              <p:nvPr/>
            </p:nvSpPr>
            <p:spPr>
              <a:xfrm>
                <a:off x="9645886" y="4399380"/>
                <a:ext cx="23391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設定減少常見字的加權函數</a:t>
                </a:r>
                <a:endParaRPr kumimoji="0" lang="zh-TW" altLang="en-US" sz="1400" b="1" i="0" u="none" strike="noStrike" kern="0" cap="none" spc="0" normalizeH="0" baseline="0" noProof="0" dirty="0" smtClean="0">
                  <a:ln>
                    <a:noFill/>
                  </a:ln>
                  <a:solidFill>
                    <a:srgbClr val="0070C0"/>
                  </a:solidFill>
                  <a:effectLst/>
                  <a:uLnTx/>
                  <a:uFillTx/>
                </a:endParaRPr>
              </a:p>
            </p:txBody>
          </p:sp>
          <p:sp>
            <p:nvSpPr>
              <p:cNvPr id="32" name="Rectangle 24"/>
              <p:cNvSpPr/>
              <p:nvPr/>
            </p:nvSpPr>
            <p:spPr>
              <a:xfrm>
                <a:off x="9645885" y="5376550"/>
                <a:ext cx="2602123"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用</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stochastic gradient descend</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優化</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Loss function</a:t>
                </a:r>
                <a:endPar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endParaRPr>
              </a:p>
            </p:txBody>
          </p:sp>
          <p:sp>
            <p:nvSpPr>
              <p:cNvPr id="33" name="TextBox 25"/>
              <p:cNvSpPr txBox="1"/>
              <p:nvPr/>
            </p:nvSpPr>
            <p:spPr>
              <a:xfrm>
                <a:off x="9646478" y="1614846"/>
                <a:ext cx="2298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商品競爭及未來趨勢</a:t>
                </a:r>
              </a:p>
            </p:txBody>
          </p:sp>
        </p:grpSp>
        <p:sp>
          <p:nvSpPr>
            <p:cNvPr id="34" name="TextBox 27"/>
            <p:cNvSpPr txBox="1"/>
            <p:nvPr/>
          </p:nvSpPr>
          <p:spPr>
            <a:xfrm>
              <a:off x="9040577" y="6063734"/>
              <a:ext cx="2429999" cy="323165"/>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75565" algn="ctr" eaLnBrk="1" fontAlgn="auto" hangingPunct="1">
                <a:lnSpc>
                  <a:spcPts val="1800"/>
                </a:lnSpc>
                <a:spcBef>
                  <a:spcPts val="0"/>
                </a:spcBef>
                <a:spcAft>
                  <a:spcPts val="0"/>
                </a:spcAft>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smtClean="0">
                  <a:solidFill>
                    <a:srgbClr val="FFFFFF"/>
                  </a:solidFill>
                  <a:latin typeface="Times New Roman" pitchFamily="18" charset="0"/>
                  <a:ea typeface="標楷體" panose="03000509000000000000" pitchFamily="65" charset="-120"/>
                </a:rPr>
                <a:t>：風向圖</a:t>
              </a:r>
              <a:endParaRPr kumimoji="0" lang="zh-TW" altLang="zh-TW" kern="0" dirty="0">
                <a:solidFill>
                  <a:srgbClr val="FFFFFF"/>
                </a:solidFill>
                <a:latin typeface="Times New Roman" pitchFamily="18" charset="0"/>
                <a:ea typeface="標楷體" panose="03000509000000000000" pitchFamily="65" charset="-120"/>
              </a:endParaRPr>
            </a:p>
          </p:txBody>
        </p:sp>
      </p:grpSp>
      <p:sp>
        <p:nvSpPr>
          <p:cNvPr id="2" name="Title 1"/>
          <p:cNvSpPr>
            <a:spLocks noGrp="1"/>
          </p:cNvSpPr>
          <p:nvPr>
            <p:ph type="title"/>
          </p:nvPr>
        </p:nvSpPr>
        <p:spPr/>
        <p:txBody>
          <a:bodyPr/>
          <a:lstStyle/>
          <a:p>
            <a:r>
              <a:rPr lang="zh-TW" altLang="en-US" dirty="0"/>
              <a:t>課程總覽</a:t>
            </a:r>
            <a:r>
              <a:rPr lang="en-US" altLang="zh-TW" dirty="0"/>
              <a:t>(2/2)</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6</a:t>
            </a:fld>
            <a:endParaRPr lang="zh-TW" altLang="en-US"/>
          </a:p>
        </p:txBody>
      </p:sp>
      <p:grpSp>
        <p:nvGrpSpPr>
          <p:cNvPr id="5" name="Group 4"/>
          <p:cNvGrpSpPr/>
          <p:nvPr/>
        </p:nvGrpSpPr>
        <p:grpSpPr>
          <a:xfrm>
            <a:off x="143952" y="2144257"/>
            <a:ext cx="3758143" cy="4184058"/>
            <a:chOff x="8046508" y="2144257"/>
            <a:chExt cx="3758143" cy="4184058"/>
          </a:xfrm>
        </p:grpSpPr>
        <p:sp>
          <p:nvSpPr>
            <p:cNvPr id="6" name="TextBox 23"/>
            <p:cNvSpPr txBox="1"/>
            <p:nvPr/>
          </p:nvSpPr>
          <p:spPr>
            <a:xfrm>
              <a:off x="8586884" y="2144257"/>
              <a:ext cx="2881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定位圖</a:t>
              </a:r>
              <a:r>
                <a:rPr kumimoji="0" lang="en-US" altLang="zh-TW" kern="0" dirty="0" smtClean="0">
                  <a:solidFill>
                    <a:srgbClr val="000000"/>
                  </a:solidFill>
                  <a:latin typeface="Times New Roman" pitchFamily="18" charset="0"/>
                  <a:ea typeface="標楷體" panose="03000509000000000000" pitchFamily="65" charset="-120"/>
                </a:rPr>
                <a:t>-</a:t>
              </a: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文字資料視覺化</a:t>
              </a:r>
              <a:endParaRPr kumimoji="0" lang="en-US" altLang="zh-TW"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endParaRPr>
            </a:p>
          </p:txBody>
        </p:sp>
        <p:grpSp>
          <p:nvGrpSpPr>
            <p:cNvPr id="7" name="Group 24"/>
            <p:cNvGrpSpPr/>
            <p:nvPr/>
          </p:nvGrpSpPr>
          <p:grpSpPr>
            <a:xfrm>
              <a:off x="8046508" y="2627040"/>
              <a:ext cx="3758143" cy="3167298"/>
              <a:chOff x="8357488" y="2260790"/>
              <a:chExt cx="4647137" cy="3723599"/>
            </a:xfrm>
          </p:grpSpPr>
          <p:pic>
            <p:nvPicPr>
              <p:cNvPr id="9" name="Content Placeholder 3"/>
              <p:cNvPicPr>
                <a:picLocks noChangeAspect="1"/>
              </p:cNvPicPr>
              <p:nvPr/>
            </p:nvPicPr>
            <p:blipFill>
              <a:blip r:embed="rId6"/>
              <a:stretch>
                <a:fillRect/>
              </a:stretch>
            </p:blipFill>
            <p:spPr bwMode="auto">
              <a:xfrm>
                <a:off x="9109980" y="4463581"/>
                <a:ext cx="2625685" cy="1520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p:cNvPicPr>
                <a:picLocks noChangeAspect="1"/>
              </p:cNvPicPr>
              <p:nvPr/>
            </p:nvPicPr>
            <p:blipFill>
              <a:blip r:embed="rId7"/>
              <a:stretch>
                <a:fillRect/>
              </a:stretch>
            </p:blipFill>
            <p:spPr bwMode="auto">
              <a:xfrm>
                <a:off x="10277836" y="3444686"/>
                <a:ext cx="2726789" cy="1579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3"/>
              <p:cNvPicPr>
                <a:picLocks noChangeAspect="1"/>
              </p:cNvPicPr>
              <p:nvPr/>
            </p:nvPicPr>
            <p:blipFill>
              <a:blip r:embed="rId8"/>
              <a:stretch>
                <a:fillRect/>
              </a:stretch>
            </p:blipFill>
            <p:spPr bwMode="auto">
              <a:xfrm>
                <a:off x="8357488" y="3148705"/>
                <a:ext cx="2556534" cy="1480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3"/>
              <p:cNvPicPr>
                <a:picLocks noChangeAspect="1"/>
              </p:cNvPicPr>
              <p:nvPr/>
            </p:nvPicPr>
            <p:blipFill>
              <a:blip r:embed="rId9"/>
              <a:stretch>
                <a:fillRect/>
              </a:stretch>
            </p:blipFill>
            <p:spPr bwMode="auto">
              <a:xfrm>
                <a:off x="9280565" y="2260790"/>
                <a:ext cx="2455100" cy="1422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9"/>
            <p:cNvSpPr txBox="1"/>
            <p:nvPr/>
          </p:nvSpPr>
          <p:spPr>
            <a:xfrm>
              <a:off x="9080243" y="5958983"/>
              <a:ext cx="1833766" cy="369332"/>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a:t>
              </a:r>
              <a:r>
                <a:rPr kumimoji="0" lang="zh-TW" altLang="en-US" kern="0" dirty="0">
                  <a:solidFill>
                    <a:srgbClr val="FFFFFF"/>
                  </a:solidFill>
                  <a:latin typeface="Times New Roman" pitchFamily="18" charset="0"/>
                  <a:ea typeface="標楷體" panose="03000509000000000000" pitchFamily="65" charset="-120"/>
                </a:rPr>
                <a:t>視覺化</a:t>
              </a:r>
            </a:p>
          </p:txBody>
        </p:sp>
      </p:grpSp>
      <p:sp>
        <p:nvSpPr>
          <p:cNvPr id="14" name="TextBox 33"/>
          <p:cNvSpPr txBox="1"/>
          <p:nvPr/>
        </p:nvSpPr>
        <p:spPr>
          <a:xfrm>
            <a:off x="1811540"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grpSp>
        <p:nvGrpSpPr>
          <p:cNvPr id="15" name="Group 15"/>
          <p:cNvGrpSpPr/>
          <p:nvPr/>
        </p:nvGrpSpPr>
        <p:grpSpPr>
          <a:xfrm>
            <a:off x="4708588" y="2144257"/>
            <a:ext cx="6505794" cy="4184058"/>
            <a:chOff x="1866997" y="1758088"/>
            <a:chExt cx="8974433" cy="5267401"/>
          </a:xfrm>
        </p:grpSpPr>
        <p:grpSp>
          <p:nvGrpSpPr>
            <p:cNvPr id="16" name="Group 4"/>
            <p:cNvGrpSpPr/>
            <p:nvPr/>
          </p:nvGrpSpPr>
          <p:grpSpPr>
            <a:xfrm>
              <a:off x="1866997" y="2731465"/>
              <a:ext cx="5653633" cy="3538888"/>
              <a:chOff x="1249667" y="2393906"/>
              <a:chExt cx="5732621" cy="3851043"/>
            </a:xfrm>
          </p:grpSpPr>
          <p:pic>
            <p:nvPicPr>
              <p:cNvPr id="22" name="Content Placeholder 3"/>
              <p:cNvPicPr>
                <a:picLocks noChangeAspect="1"/>
              </p:cNvPicPr>
              <p:nvPr/>
            </p:nvPicPr>
            <p:blipFill>
              <a:blip r:embed="rId10"/>
              <a:stretch>
                <a:fillRect/>
              </a:stretch>
            </p:blipFill>
            <p:spPr bwMode="auto">
              <a:xfrm>
                <a:off x="3081003" y="3318879"/>
                <a:ext cx="3901285" cy="292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Table -1"/>
              <p:cNvGraphicFramePr/>
              <p:nvPr>
                <p:extLst>
                  <p:ext uri="{D42A27DB-BD31-4B8C-83A1-F6EECF244321}">
                    <p14:modId xmlns:p14="http://schemas.microsoft.com/office/powerpoint/2010/main" val="1049661827"/>
                  </p:ext>
                </p:extLst>
              </p:nvPr>
            </p:nvGraphicFramePr>
            <p:xfrm>
              <a:off x="1249667" y="2393906"/>
              <a:ext cx="4045111" cy="3102549"/>
            </p:xfrm>
            <a:graphic>
              <a:graphicData uri="http://schemas.openxmlformats.org/drawingml/2006/table">
                <a:tbl>
                  <a:tblPr firstRow="1" bandRow="1">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effectLst>
                      <a:outerShdw blurRad="40000" dist="20000" dir="5400000" rotWithShape="0">
                        <a:srgbClr val="000000">
                          <a:alpha val="38000"/>
                        </a:srgbClr>
                      </a:outerShdw>
                    </a:effectLst>
                  </a:tblPr>
                  <a:tblGrid>
                    <a:gridCol w="575939">
                      <a:extLst>
                        <a:ext uri="{9D8B030D-6E8A-4147-A177-3AD203B41FA5}">
                          <a16:colId xmlns:a16="http://schemas.microsoft.com/office/drawing/2014/main" xmlns="" val="20000"/>
                        </a:ext>
                      </a:extLst>
                    </a:gridCol>
                    <a:gridCol w="463212">
                      <a:extLst>
                        <a:ext uri="{9D8B030D-6E8A-4147-A177-3AD203B41FA5}">
                          <a16:colId xmlns:a16="http://schemas.microsoft.com/office/drawing/2014/main" xmlns="" val="20001"/>
                        </a:ext>
                      </a:extLst>
                    </a:gridCol>
                    <a:gridCol w="463212">
                      <a:extLst>
                        <a:ext uri="{9D8B030D-6E8A-4147-A177-3AD203B41FA5}">
                          <a16:colId xmlns:a16="http://schemas.microsoft.com/office/drawing/2014/main" xmlns="" val="20002"/>
                        </a:ext>
                      </a:extLst>
                    </a:gridCol>
                    <a:gridCol w="463212">
                      <a:extLst>
                        <a:ext uri="{9D8B030D-6E8A-4147-A177-3AD203B41FA5}">
                          <a16:colId xmlns:a16="http://schemas.microsoft.com/office/drawing/2014/main" xmlns="" val="20003"/>
                        </a:ext>
                      </a:extLst>
                    </a:gridCol>
                    <a:gridCol w="463212">
                      <a:extLst>
                        <a:ext uri="{9D8B030D-6E8A-4147-A177-3AD203B41FA5}">
                          <a16:colId xmlns:a16="http://schemas.microsoft.com/office/drawing/2014/main" xmlns="" val="20004"/>
                        </a:ext>
                      </a:extLst>
                    </a:gridCol>
                    <a:gridCol w="463212">
                      <a:extLst>
                        <a:ext uri="{9D8B030D-6E8A-4147-A177-3AD203B41FA5}">
                          <a16:colId xmlns:a16="http://schemas.microsoft.com/office/drawing/2014/main" xmlns="" val="20005"/>
                        </a:ext>
                      </a:extLst>
                    </a:gridCol>
                  </a:tblGrid>
                  <a:tr h="144874">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a:solidFill>
                                <a:schemeClr val="tx2"/>
                              </a:solidFill>
                            </a:rPr>
                            <a:t>group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rf_imp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svm_imp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xgb_imp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ann_imp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b="1" u="none" dirty="0" err="1">
                              <a:solidFill>
                                <a:srgbClr val="FF0000"/>
                              </a:solidFill>
                            </a:rPr>
                            <a:t>total_imp</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a:noFill/>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extLst>
                      <a:ext uri="{0D108BD9-81ED-4DB2-BD59-A6C34878D82A}">
                        <a16:rowId xmlns:a16="http://schemas.microsoft.com/office/drawing/2014/main" xmlns="" val="10000"/>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Age</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1.00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0.93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1"/>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err="1"/>
                            <a:t>NumOfProducts</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0.74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0.34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0.70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IsActiveMember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0.46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0.33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3"/>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Balance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0.31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0.27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0.27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Geography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0.16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5"/>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Gender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0.05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0.15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CreditScore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7"/>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EstimatedSalary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0.14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Tenure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0.07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0.04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9"/>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HasCrCard</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0.02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bl>
              </a:graphicData>
            </a:graphic>
          </p:graphicFrame>
        </p:grpSp>
        <p:sp>
          <p:nvSpPr>
            <p:cNvPr id="17" name="TextBox 11"/>
            <p:cNvSpPr txBox="1"/>
            <p:nvPr/>
          </p:nvSpPr>
          <p:spPr>
            <a:xfrm>
              <a:off x="2272408" y="1758088"/>
              <a:ext cx="4511845" cy="46496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a:solidFill>
                    <a:srgbClr val="000000"/>
                  </a:solidFill>
                  <a:latin typeface="Times New Roman" pitchFamily="18" charset="0"/>
                  <a:ea typeface="標楷體" panose="03000509000000000000" pitchFamily="65" charset="-120"/>
                </a:rPr>
                <a:t>市場區隔與目標客群</a:t>
              </a:r>
              <a:r>
                <a:rPr kumimoji="0" lang="en-US" altLang="zh-TW" kern="0" dirty="0">
                  <a:solidFill>
                    <a:srgbClr val="000000"/>
                  </a:solidFill>
                  <a:latin typeface="Times New Roman" pitchFamily="18" charset="0"/>
                  <a:ea typeface="標楷體" panose="03000509000000000000" pitchFamily="65" charset="-120"/>
                </a:rPr>
                <a:t>-</a:t>
              </a:r>
              <a:r>
                <a:rPr kumimoji="0" lang="zh-TW" altLang="zh-TW" kern="0" dirty="0">
                  <a:solidFill>
                    <a:srgbClr val="000000"/>
                  </a:solidFill>
                  <a:latin typeface="Times New Roman" pitchFamily="18" charset="0"/>
                  <a:ea typeface="標楷體" panose="03000509000000000000" pitchFamily="65" charset="-120"/>
                </a:rPr>
                <a:t>機器學習</a:t>
              </a:r>
              <a:endParaRPr kumimoji="0" lang="en-US" altLang="zh-TW" kern="0" dirty="0">
                <a:solidFill>
                  <a:srgbClr val="000000"/>
                </a:solidFill>
                <a:latin typeface="Times New Roman" pitchFamily="18" charset="0"/>
                <a:ea typeface="標楷體" panose="03000509000000000000" pitchFamily="65" charset="-120"/>
              </a:endParaRPr>
            </a:p>
          </p:txBody>
        </p:sp>
        <p:sp>
          <p:nvSpPr>
            <p:cNvPr id="18" name="TextBox 12"/>
            <p:cNvSpPr txBox="1"/>
            <p:nvPr/>
          </p:nvSpPr>
          <p:spPr>
            <a:xfrm>
              <a:off x="1866997" y="6599276"/>
              <a:ext cx="4637159" cy="426213"/>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sz="1600" kern="0" dirty="0">
                  <a:solidFill>
                    <a:srgbClr val="FFFFFF"/>
                  </a:solidFill>
                  <a:latin typeface="Times New Roman" pitchFamily="18" charset="0"/>
                  <a:ea typeface="標楷體" panose="03000509000000000000" pitchFamily="65" charset="-120"/>
                </a:rPr>
                <a:t>實作</a:t>
              </a:r>
              <a:r>
                <a:rPr kumimoji="0" lang="en-US" altLang="zh-TW" sz="1600"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sz="1600" kern="0" dirty="0">
                  <a:solidFill>
                    <a:srgbClr val="FFFFFF"/>
                  </a:solidFill>
                  <a:latin typeface="Times New Roman" pitchFamily="18" charset="0"/>
                  <a:ea typeface="標楷體" panose="03000509000000000000" pitchFamily="65" charset="-120"/>
                </a:rPr>
                <a:t>：文字探勘</a:t>
              </a:r>
              <a:r>
                <a:rPr kumimoji="0" lang="en-US" altLang="zh-TW" sz="1600" kern="0" dirty="0">
                  <a:solidFill>
                    <a:srgbClr val="FFFFFF"/>
                  </a:solidFill>
                  <a:latin typeface="Times New Roman" pitchFamily="18" charset="0"/>
                  <a:ea typeface="標楷體" panose="03000509000000000000" pitchFamily="65" charset="-120"/>
                </a:rPr>
                <a:t>-</a:t>
              </a:r>
              <a:r>
                <a:rPr kumimoji="0" lang="zh-TW" altLang="zh-TW" sz="1600" kern="0" dirty="0">
                  <a:solidFill>
                    <a:srgbClr val="FFFFFF"/>
                  </a:solidFill>
                  <a:latin typeface="Times New Roman" pitchFamily="18" charset="0"/>
                  <a:ea typeface="標楷體" panose="03000509000000000000" pitchFamily="65" charset="-120"/>
                </a:rPr>
                <a:t>機器學習與應用</a:t>
              </a:r>
              <a:endParaRPr kumimoji="0" lang="zh-TW" altLang="en-US" sz="1600" kern="0" dirty="0">
                <a:solidFill>
                  <a:srgbClr val="FFFFFF"/>
                </a:solidFill>
                <a:latin typeface="Times New Roman" pitchFamily="18" charset="0"/>
                <a:ea typeface="標楷體" panose="03000509000000000000" pitchFamily="65" charset="-120"/>
              </a:endParaRPr>
            </a:p>
          </p:txBody>
        </p:sp>
        <p:sp>
          <p:nvSpPr>
            <p:cNvPr id="19" name="TextBox 13"/>
            <p:cNvSpPr txBox="1"/>
            <p:nvPr/>
          </p:nvSpPr>
          <p:spPr>
            <a:xfrm>
              <a:off x="2272408" y="3885008"/>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分析</a:t>
              </a:r>
            </a:p>
          </p:txBody>
        </p:sp>
        <p:sp>
          <p:nvSpPr>
            <p:cNvPr id="20" name="TextBox 14"/>
            <p:cNvSpPr txBox="1"/>
            <p:nvPr/>
          </p:nvSpPr>
          <p:spPr>
            <a:xfrm>
              <a:off x="5533068" y="3882973"/>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解釋</a:t>
              </a:r>
            </a:p>
          </p:txBody>
        </p:sp>
        <p:sp>
          <p:nvSpPr>
            <p:cNvPr id="21" name="TextBox 26"/>
            <p:cNvSpPr txBox="1"/>
            <p:nvPr/>
          </p:nvSpPr>
          <p:spPr>
            <a:xfrm>
              <a:off x="9483439" y="3729451"/>
              <a:ext cx="1357991" cy="60932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推論</a:t>
              </a:r>
            </a:p>
          </p:txBody>
        </p:sp>
      </p:grpSp>
      <p:sp>
        <p:nvSpPr>
          <p:cNvPr id="24" name="Right Arrow 10"/>
          <p:cNvSpPr/>
          <p:nvPr/>
        </p:nvSpPr>
        <p:spPr>
          <a:xfrm>
            <a:off x="4141557"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6" name="Right Arrow 10"/>
          <p:cNvSpPr/>
          <p:nvPr/>
        </p:nvSpPr>
        <p:spPr>
          <a:xfrm>
            <a:off x="8998541"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7" name="Right Arrow 10"/>
          <p:cNvSpPr/>
          <p:nvPr/>
        </p:nvSpPr>
        <p:spPr>
          <a:xfrm>
            <a:off x="6490541" y="3956606"/>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Tree>
    <p:extLst>
      <p:ext uri="{BB962C8B-B14F-4D97-AF65-F5344CB8AC3E}">
        <p14:creationId xmlns:p14="http://schemas.microsoft.com/office/powerpoint/2010/main" val="116225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60</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去年那位整理資料的同事把美國境內的所有店家都價格都少算營業稅</a:t>
            </a:r>
            <a:r>
              <a:rPr lang="en-US" altLang="zh-TW" sz="2400" dirty="0" smtClean="0"/>
              <a:t>5%</a:t>
            </a:r>
            <a:r>
              <a:rPr lang="zh-TW" altLang="en-US" sz="2400" dirty="0" smtClean="0"/>
              <a:t>，把資料修正一下。</a:t>
            </a:r>
            <a:endParaRPr lang="zh-TW" altLang="en-US" sz="2400" dirty="0"/>
          </a:p>
        </p:txBody>
      </p:sp>
    </p:spTree>
    <p:extLst>
      <p:ext uri="{BB962C8B-B14F-4D97-AF65-F5344CB8AC3E}">
        <p14:creationId xmlns:p14="http://schemas.microsoft.com/office/powerpoint/2010/main" val="1939691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判斷式</a:t>
            </a:r>
            <a:endParaRPr lang="zh-TW" altLang="en-US" dirty="0"/>
          </a:p>
        </p:txBody>
      </p:sp>
      <p:sp>
        <p:nvSpPr>
          <p:cNvPr id="3" name="內容版面配置區 2"/>
          <p:cNvSpPr>
            <a:spLocks noGrp="1"/>
          </p:cNvSpPr>
          <p:nvPr>
            <p:ph idx="1"/>
          </p:nvPr>
        </p:nvSpPr>
        <p:spPr/>
        <p:txBody>
          <a:bodyPr/>
          <a:lstStyle/>
          <a:p>
            <a:r>
              <a:rPr lang="zh-TW" altLang="en-US" dirty="0" smtClean="0"/>
              <a:t>判斷式子兩邊是否成立。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61</a:t>
            </a:fld>
            <a:endParaRPr lang="zh-TW" altLang="en-US"/>
          </a:p>
        </p:txBody>
      </p:sp>
      <p:graphicFrame>
        <p:nvGraphicFramePr>
          <p:cNvPr id="5" name="內容版面配置區 4"/>
          <p:cNvGraphicFramePr>
            <a:graphicFrameLocks/>
          </p:cNvGraphicFramePr>
          <p:nvPr>
            <p:extLst>
              <p:ext uri="{D42A27DB-BD31-4B8C-83A1-F6EECF244321}">
                <p14:modId xmlns:p14="http://schemas.microsoft.com/office/powerpoint/2010/main" val="3786742673"/>
              </p:ext>
            </p:extLst>
          </p:nvPr>
        </p:nvGraphicFramePr>
        <p:xfrm>
          <a:off x="985684" y="2519364"/>
          <a:ext cx="9913374" cy="3657600"/>
        </p:xfrm>
        <a:graphic>
          <a:graphicData uri="http://schemas.openxmlformats.org/drawingml/2006/table">
            <a:tbl>
              <a:tblPr firstRow="1" bandRow="1">
                <a:tableStyleId>{5C22544A-7EE6-4342-B048-85BDC9FD1C3A}</a:tableStyleId>
              </a:tblPr>
              <a:tblGrid>
                <a:gridCol w="1831258">
                  <a:extLst>
                    <a:ext uri="{9D8B030D-6E8A-4147-A177-3AD203B41FA5}">
                      <a16:colId xmlns:a16="http://schemas.microsoft.com/office/drawing/2014/main" xmlns="" val="20000"/>
                    </a:ext>
                  </a:extLst>
                </a:gridCol>
                <a:gridCol w="4777658">
                  <a:extLst>
                    <a:ext uri="{9D8B030D-6E8A-4147-A177-3AD203B41FA5}">
                      <a16:colId xmlns:a16="http://schemas.microsoft.com/office/drawing/2014/main" xmlns="" val="20001"/>
                    </a:ext>
                  </a:extLst>
                </a:gridCol>
                <a:gridCol w="3304458">
                  <a:extLst>
                    <a:ext uri="{9D8B030D-6E8A-4147-A177-3AD203B41FA5}">
                      <a16:colId xmlns:a16="http://schemas.microsoft.com/office/drawing/2014/main" xmlns="" val="20002"/>
                    </a:ext>
                  </a:extLst>
                </a:gridCol>
              </a:tblGrid>
              <a:tr h="370840">
                <a:tc>
                  <a:txBody>
                    <a:bodyPr/>
                    <a:lstStyle/>
                    <a:p>
                      <a:pPr algn="ctr"/>
                      <a:r>
                        <a:rPr lang="zh-TW" altLang="en-US" sz="2400" dirty="0" smtClean="0"/>
                        <a:t>判斷符</a:t>
                      </a:r>
                      <a:endParaRPr lang="zh-TW" altLang="en-US" sz="2400" dirty="0"/>
                    </a:p>
                  </a:txBody>
                  <a:tcPr/>
                </a:tc>
                <a:tc>
                  <a:txBody>
                    <a:bodyPr/>
                    <a:lstStyle/>
                    <a:p>
                      <a:pPr algn="ctr"/>
                      <a:r>
                        <a:rPr lang="zh-TW" altLang="en-US" sz="2400" dirty="0" smtClean="0"/>
                        <a:t>解釋</a:t>
                      </a:r>
                      <a:endParaRPr lang="zh-TW" altLang="en-US" sz="2400" dirty="0"/>
                    </a:p>
                  </a:txBody>
                  <a:tcPr/>
                </a:tc>
                <a:tc>
                  <a:txBody>
                    <a:bodyPr/>
                    <a:lstStyle/>
                    <a:p>
                      <a:pPr algn="ctr"/>
                      <a:r>
                        <a:rPr lang="en-US" altLang="zh-TW" sz="2400" dirty="0" smtClean="0"/>
                        <a:t>TRUE </a:t>
                      </a:r>
                      <a:r>
                        <a:rPr lang="zh-TW" altLang="en-US" sz="2400" dirty="0" smtClean="0"/>
                        <a:t>範例</a:t>
                      </a:r>
                      <a:endParaRPr lang="zh-TW" altLang="en-US" sz="2400" dirty="0"/>
                    </a:p>
                  </a:txBody>
                  <a:tcPr/>
                </a:tc>
                <a:extLst>
                  <a:ext uri="{0D108BD9-81ED-4DB2-BD59-A6C34878D82A}">
                    <a16:rowId xmlns:a16="http://schemas.microsoft.com/office/drawing/2014/main" xmlns="" val="10000"/>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左邊值大於右邊值</a:t>
                      </a:r>
                      <a:endParaRPr lang="zh-TW" altLang="en-US" sz="2400" dirty="0"/>
                    </a:p>
                  </a:txBody>
                  <a:tcPr/>
                </a:tc>
                <a:tc>
                  <a:txBody>
                    <a:bodyPr/>
                    <a:lstStyle/>
                    <a:p>
                      <a:pPr algn="ctr"/>
                      <a:r>
                        <a:rPr lang="en-US" altLang="zh-TW" sz="2400" dirty="0" smtClean="0"/>
                        <a:t>5 &gt; 6</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dirty="0" smtClean="0"/>
                        <a:t>&lt;</a:t>
                      </a:r>
                      <a:endParaRPr lang="zh-TW" altLang="en-US" sz="2400" dirty="0"/>
                    </a:p>
                  </a:txBody>
                  <a:tcPr/>
                </a:tc>
                <a:tc>
                  <a:txBody>
                    <a:bodyPr/>
                    <a:lstStyle/>
                    <a:p>
                      <a:pPr algn="ctr"/>
                      <a:r>
                        <a:rPr lang="zh-TW" altLang="en-US" sz="2400" dirty="0" smtClean="0"/>
                        <a:t>左邊值小於右邊值</a:t>
                      </a:r>
                      <a:endParaRPr lang="zh-TW" altLang="en-US" sz="2400" dirty="0"/>
                    </a:p>
                  </a:txBody>
                  <a:tcPr/>
                </a:tc>
                <a:tc>
                  <a:txBody>
                    <a:bodyPr/>
                    <a:lstStyle/>
                    <a:p>
                      <a:pPr algn="ctr"/>
                      <a:r>
                        <a:rPr lang="en-US" altLang="zh-TW" sz="2400" dirty="0" smtClean="0"/>
                        <a:t>3 &lt; 9</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左邊值等於右邊值</a:t>
                      </a:r>
                      <a:endParaRPr lang="zh-TW" altLang="en-US" sz="2400" dirty="0"/>
                    </a:p>
                  </a:txBody>
                  <a:tcPr/>
                </a:tc>
                <a:tc>
                  <a:txBody>
                    <a:bodyPr/>
                    <a:lstStyle/>
                    <a:p>
                      <a:pPr algn="ctr"/>
                      <a:r>
                        <a:rPr lang="en-US" altLang="zh-TW" sz="2400" dirty="0" smtClean="0"/>
                        <a:t>6 == 6</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左邊值大於等於右邊值</a:t>
                      </a:r>
                      <a:endParaRPr lang="zh-TW" altLang="en-US" sz="2400" dirty="0"/>
                    </a:p>
                  </a:txBody>
                  <a:tcPr/>
                </a:tc>
                <a:tc>
                  <a:txBody>
                    <a:bodyPr/>
                    <a:lstStyle/>
                    <a:p>
                      <a:pPr algn="ctr"/>
                      <a:r>
                        <a:rPr lang="en-US" altLang="zh-TW" sz="2400" dirty="0" smtClean="0"/>
                        <a:t>7 &gt;= 7</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左邊值不等於右邊值</a:t>
                      </a:r>
                      <a:endParaRPr lang="zh-TW" altLang="en-US" sz="2400" dirty="0"/>
                    </a:p>
                  </a:txBody>
                  <a:tcPr/>
                </a:tc>
                <a:tc>
                  <a:txBody>
                    <a:bodyPr/>
                    <a:lstStyle/>
                    <a:p>
                      <a:pPr algn="ctr"/>
                      <a:r>
                        <a:rPr lang="en-US" altLang="zh-TW" sz="2400" dirty="0" smtClean="0"/>
                        <a:t>6 != 5</a:t>
                      </a:r>
                      <a:endParaRPr lang="zh-TW" altLang="en-US" sz="2400" dirty="0"/>
                    </a:p>
                  </a:txBody>
                  <a:tcPr/>
                </a:tc>
                <a:extLst>
                  <a:ext uri="{0D108BD9-81ED-4DB2-BD59-A6C34878D82A}">
                    <a16:rowId xmlns:a16="http://schemas.microsoft.com/office/drawing/2014/main" xmlns="" val="10005"/>
                  </a:ext>
                </a:extLst>
              </a:tr>
              <a:tr h="370840">
                <a:tc>
                  <a:txBody>
                    <a:bodyPr/>
                    <a:lstStyle/>
                    <a:p>
                      <a:pPr algn="ctr"/>
                      <a:r>
                        <a:rPr lang="en-US" altLang="zh-TW" sz="2400" dirty="0" smtClean="0"/>
                        <a:t>||</a:t>
                      </a:r>
                      <a:endParaRPr lang="zh-TW" altLang="en-US" sz="2400" dirty="0"/>
                    </a:p>
                  </a:txBody>
                  <a:tcPr/>
                </a:tc>
                <a:tc>
                  <a:txBody>
                    <a:bodyPr/>
                    <a:lstStyle/>
                    <a:p>
                      <a:pPr algn="ctr"/>
                      <a:r>
                        <a:rPr lang="en-US" altLang="zh-TW" sz="2400" dirty="0" smtClean="0"/>
                        <a:t> OR</a:t>
                      </a:r>
                      <a:r>
                        <a:rPr lang="zh-TW" altLang="en-US" sz="2400" dirty="0" smtClean="0"/>
                        <a:t> </a:t>
                      </a:r>
                      <a:endParaRPr lang="zh-TW" altLang="en-US" sz="2400" dirty="0"/>
                    </a:p>
                  </a:txBody>
                  <a:tcPr/>
                </a:tc>
                <a:tc>
                  <a:txBody>
                    <a:bodyPr/>
                    <a:lstStyle/>
                    <a:p>
                      <a:pPr algn="ctr"/>
                      <a:r>
                        <a:rPr lang="en-US" altLang="zh-TW" sz="2400" dirty="0" smtClean="0"/>
                        <a:t>7 &gt;= 7 ||  6 &lt; 5</a:t>
                      </a:r>
                      <a:endParaRPr lang="zh-TW" altLang="en-US" sz="2400" dirty="0"/>
                    </a:p>
                  </a:txBody>
                  <a:tcPr/>
                </a:tc>
                <a:extLst>
                  <a:ext uri="{0D108BD9-81ED-4DB2-BD59-A6C34878D82A}">
                    <a16:rowId xmlns:a16="http://schemas.microsoft.com/office/drawing/2014/main" xmlns="" val="10006"/>
                  </a:ext>
                </a:extLst>
              </a:tr>
              <a:tr h="370840">
                <a:tc>
                  <a:txBody>
                    <a:bodyPr/>
                    <a:lstStyle/>
                    <a:p>
                      <a:pPr algn="ctr"/>
                      <a:r>
                        <a:rPr lang="en-US" altLang="zh-TW" sz="2400" dirty="0" smtClean="0"/>
                        <a:t>&amp;&amp;</a:t>
                      </a:r>
                      <a:endParaRPr lang="zh-TW" altLang="en-US" sz="2400" dirty="0"/>
                    </a:p>
                  </a:txBody>
                  <a:tcPr/>
                </a:tc>
                <a:tc>
                  <a:txBody>
                    <a:bodyPr/>
                    <a:lstStyle/>
                    <a:p>
                      <a:pPr algn="ctr"/>
                      <a:r>
                        <a:rPr lang="en-US" altLang="zh-TW" sz="2400" dirty="0" smtClean="0"/>
                        <a:t>AND</a:t>
                      </a:r>
                      <a:endParaRPr lang="zh-TW" altLang="en-US" sz="2400" dirty="0"/>
                    </a:p>
                  </a:txBody>
                  <a:tcPr/>
                </a:tc>
                <a:tc>
                  <a:txBody>
                    <a:bodyPr/>
                    <a:lstStyle/>
                    <a:p>
                      <a:pPr algn="ctr"/>
                      <a:r>
                        <a:rPr lang="en-US" altLang="zh-TW" sz="2400" dirty="0" smtClean="0"/>
                        <a:t>7 &gt;= 7 &amp;&amp;  6 &gt; 5</a:t>
                      </a:r>
                      <a:endParaRPr lang="zh-TW" altLang="en-US" sz="240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5981168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If</a:t>
            </a:r>
            <a:r>
              <a:rPr lang="zh-TW" altLang="en-US" dirty="0" smtClean="0"/>
              <a:t> 判斷式</a:t>
            </a:r>
            <a:endParaRPr lang="zh-TW" altLang="en-US" dirty="0"/>
          </a:p>
        </p:txBody>
      </p:sp>
      <p:sp>
        <p:nvSpPr>
          <p:cNvPr id="3" name="內容版面配置區 2"/>
          <p:cNvSpPr>
            <a:spLocks noGrp="1"/>
          </p:cNvSpPr>
          <p:nvPr>
            <p:ph idx="1"/>
          </p:nvPr>
        </p:nvSpPr>
        <p:spPr/>
        <p:txBody>
          <a:bodyPr/>
          <a:lstStyle/>
          <a:p>
            <a:r>
              <a:rPr lang="zh-TW" altLang="en-US" dirty="0" smtClean="0"/>
              <a:t>格式：</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62</a:t>
            </a:fld>
            <a:endParaRPr lang="zh-TW" altLang="en-US"/>
          </a:p>
        </p:txBody>
      </p:sp>
      <p:sp>
        <p:nvSpPr>
          <p:cNvPr id="5" name="文字方塊 4"/>
          <p:cNvSpPr txBox="1"/>
          <p:nvPr/>
        </p:nvSpPr>
        <p:spPr>
          <a:xfrm>
            <a:off x="969814" y="2305606"/>
            <a:ext cx="10030691" cy="3687503"/>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3600" dirty="0" smtClean="0">
                <a:solidFill>
                  <a:schemeClr val="bg1"/>
                </a:solidFill>
                <a:latin typeface="微軟正黑體" panose="020B0604030504040204" pitchFamily="34" charset="-120"/>
                <a:ea typeface="微軟正黑體" panose="020B0604030504040204" pitchFamily="34" charset="-120"/>
              </a:rPr>
              <a:t>if (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a:t>
            </a:r>
            <a:r>
              <a:rPr lang="en-US" altLang="zh-TW" sz="3600" dirty="0" smtClean="0">
                <a:solidFill>
                  <a:schemeClr val="bg1"/>
                </a:solidFill>
                <a:latin typeface="微軟正黑體" panose="020B0604030504040204" pitchFamily="34" charset="-120"/>
                <a:ea typeface="微軟正黑體" panose="020B0604030504040204" pitchFamily="34" charset="-120"/>
              </a:rPr>
              <a:t>) </a:t>
            </a:r>
            <a:r>
              <a:rPr lang="en-US" altLang="zh-TW" sz="3600" dirty="0">
                <a:solidFill>
                  <a:schemeClr val="bg1"/>
                </a:solidFill>
                <a:latin typeface="微軟正黑體" panose="020B0604030504040204" pitchFamily="34" charset="-120"/>
                <a:ea typeface="微軟正黑體" panose="020B0604030504040204" pitchFamily="34" charset="-120"/>
              </a:rPr>
              <a:t>{ </a:t>
            </a:r>
          </a:p>
          <a:p>
            <a:pPr lvl="1"/>
            <a:r>
              <a:rPr lang="en-US" altLang="zh-TW" sz="3600" dirty="0">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判斷式結果為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True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endParaRPr>
          </a:p>
          <a:p>
            <a:pPr lvl="1"/>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2400" dirty="0" smtClean="0">
                <a:solidFill>
                  <a:schemeClr val="accent2">
                    <a:lumMod val="75000"/>
                  </a:schemeClr>
                </a:solidFill>
                <a:latin typeface="微軟正黑體" panose="020B0604030504040204" pitchFamily="34" charset="-120"/>
                <a:ea typeface="微軟正黑體" panose="020B0604030504040204" pitchFamily="34" charset="-120"/>
              </a:rPr>
              <a:t>可以多行</a:t>
            </a:r>
            <a:endParaRPr lang="en-US" altLang="zh-TW" sz="3600" dirty="0">
              <a:solidFill>
                <a:schemeClr val="accent2">
                  <a:lumMod val="75000"/>
                </a:schemeClr>
              </a:solidFill>
              <a:latin typeface="微軟正黑體" panose="020B0604030504040204" pitchFamily="34" charset="-120"/>
              <a:ea typeface="微軟正黑體" panose="020B0604030504040204" pitchFamily="34" charset="-120"/>
            </a:endParaRPr>
          </a:p>
          <a:p>
            <a:pPr lvl="1"/>
            <a:r>
              <a:rPr lang="en-US" altLang="zh-TW" sz="3600" dirty="0">
                <a:solidFill>
                  <a:schemeClr val="bg1"/>
                </a:solidFill>
                <a:latin typeface="微軟正黑體" panose="020B0604030504040204" pitchFamily="34" charset="-120"/>
                <a:ea typeface="微軟正黑體" panose="020B0604030504040204" pitchFamily="34" charset="-120"/>
              </a:rPr>
              <a:t>} </a:t>
            </a:r>
            <a:r>
              <a:rPr lang="en-US" altLang="zh-TW" sz="3600" dirty="0" smtClean="0">
                <a:solidFill>
                  <a:schemeClr val="bg1"/>
                </a:solidFill>
                <a:latin typeface="微軟正黑體" panose="020B0604030504040204" pitchFamily="34" charset="-120"/>
                <a:ea typeface="微軟正黑體" panose="020B0604030504040204" pitchFamily="34" charset="-120"/>
              </a:rPr>
              <a:t>else{</a:t>
            </a:r>
          </a:p>
          <a:p>
            <a:pPr lvl="1"/>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式結果</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False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a:solidFill>
                <a:schemeClr val="bg1"/>
              </a:solidFill>
              <a:latin typeface="微軟正黑體" panose="020B0604030504040204" pitchFamily="34" charset="-120"/>
              <a:ea typeface="微軟正黑體" panose="020B0604030504040204" pitchFamily="34" charset="-120"/>
            </a:endParaRPr>
          </a:p>
          <a:p>
            <a:pPr lvl="1"/>
            <a:r>
              <a:rPr lang="en-US" altLang="zh-TW" sz="3600" dirty="0" smtClean="0">
                <a:solidFill>
                  <a:schemeClr val="bg1"/>
                </a:solidFill>
                <a:latin typeface="微軟正黑體" panose="020B0604030504040204" pitchFamily="34" charset="-120"/>
                <a:ea typeface="微軟正黑體" panose="020B0604030504040204" pitchFamily="34" charset="-120"/>
              </a:rPr>
              <a:t>}</a:t>
            </a:r>
            <a:endParaRPr lang="zh-TW" altLang="en-US" sz="36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7519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If</a:t>
            </a:r>
            <a:r>
              <a:rPr lang="zh-TW" altLang="en-US" dirty="0"/>
              <a:t> 判斷</a:t>
            </a:r>
            <a:r>
              <a:rPr lang="zh-TW" altLang="en-US" dirty="0" smtClean="0"/>
              <a:t>式</a:t>
            </a:r>
            <a:r>
              <a:rPr lang="zh-TW" altLang="en-US" dirty="0"/>
              <a:t>範例</a:t>
            </a:r>
          </a:p>
        </p:txBody>
      </p:sp>
      <p:sp>
        <p:nvSpPr>
          <p:cNvPr id="3" name="內容版面配置區 2"/>
          <p:cNvSpPr>
            <a:spLocks noGrp="1"/>
          </p:cNvSpPr>
          <p:nvPr>
            <p:ph idx="1"/>
          </p:nvPr>
        </p:nvSpPr>
        <p:spPr/>
        <p:txBody>
          <a:bodyPr/>
          <a:lstStyle/>
          <a:p>
            <a:pPr marL="0" indent="0">
              <a:buNone/>
            </a:pPr>
            <a:r>
              <a:rPr lang="en-US" altLang="zh-TW" dirty="0" smtClean="0">
                <a:solidFill>
                  <a:schemeClr val="accent2">
                    <a:lumMod val="75000"/>
                  </a:schemeClr>
                </a:solidFill>
              </a:rPr>
              <a:t>#</a:t>
            </a:r>
            <a:r>
              <a:rPr lang="zh-TW" altLang="en-US" dirty="0" smtClean="0">
                <a:solidFill>
                  <a:schemeClr val="accent2">
                    <a:lumMod val="75000"/>
                  </a:schemeClr>
                </a:solidFill>
              </a:rPr>
              <a:t>判斷大小 </a:t>
            </a:r>
            <a:endParaRPr lang="en-US" altLang="zh-TW" dirty="0" smtClean="0">
              <a:solidFill>
                <a:schemeClr val="accent2">
                  <a:lumMod val="75000"/>
                </a:schemeClr>
              </a:solidFill>
            </a:endParaRPr>
          </a:p>
          <a:p>
            <a:pPr marL="0" indent="0">
              <a:buNone/>
            </a:pPr>
            <a:r>
              <a:rPr lang="en-US" altLang="zh-TW" dirty="0" smtClean="0"/>
              <a:t>a &lt;- 10</a:t>
            </a:r>
          </a:p>
          <a:p>
            <a:pPr marL="0" indent="0">
              <a:buNone/>
            </a:pPr>
            <a:r>
              <a:rPr lang="en-US" altLang="zh-TW" dirty="0" smtClean="0">
                <a:solidFill>
                  <a:schemeClr val="accent2">
                    <a:lumMod val="75000"/>
                  </a:schemeClr>
                </a:solidFill>
              </a:rPr>
              <a:t>if</a:t>
            </a:r>
            <a:r>
              <a:rPr lang="en-US" altLang="zh-TW" dirty="0" smtClean="0"/>
              <a:t> </a:t>
            </a:r>
            <a:r>
              <a:rPr lang="en-US" altLang="zh-TW" dirty="0" smtClean="0">
                <a:solidFill>
                  <a:schemeClr val="accent5"/>
                </a:solidFill>
              </a:rPr>
              <a:t>( </a:t>
            </a:r>
            <a:r>
              <a:rPr lang="en-US" altLang="zh-TW" dirty="0" smtClean="0"/>
              <a:t> a &gt; 15</a:t>
            </a:r>
            <a:r>
              <a:rPr lang="en-US" altLang="zh-TW" dirty="0" smtClean="0">
                <a:solidFill>
                  <a:schemeClr val="accent5"/>
                </a:solidFill>
              </a:rPr>
              <a:t>)</a:t>
            </a:r>
            <a:r>
              <a:rPr lang="en-US" altLang="zh-TW" dirty="0" smtClean="0"/>
              <a:t>   </a:t>
            </a:r>
            <a:r>
              <a:rPr lang="en-US" altLang="zh-TW" dirty="0" smtClean="0">
                <a:solidFill>
                  <a:schemeClr val="accent5"/>
                </a:solidFill>
              </a:rPr>
              <a:t>{</a:t>
            </a:r>
            <a:r>
              <a:rPr lang="en-US" altLang="zh-TW" dirty="0" smtClean="0"/>
              <a:t> </a:t>
            </a:r>
          </a:p>
          <a:p>
            <a:pPr marL="0" indent="0">
              <a:buNone/>
            </a:pPr>
            <a:r>
              <a:rPr lang="en-US" altLang="zh-TW" dirty="0"/>
              <a:t> </a:t>
            </a:r>
            <a:r>
              <a:rPr lang="en-US" altLang="zh-TW" dirty="0" smtClean="0"/>
              <a:t>     print</a:t>
            </a:r>
            <a:r>
              <a:rPr lang="en-US" altLang="zh-TW" dirty="0"/>
              <a:t>("a </a:t>
            </a:r>
            <a:r>
              <a:rPr lang="zh-TW" altLang="en-US" dirty="0" smtClean="0"/>
              <a:t>大於</a:t>
            </a:r>
            <a:r>
              <a:rPr lang="en-US" altLang="zh-TW" dirty="0"/>
              <a:t>15</a:t>
            </a:r>
            <a:r>
              <a:rPr lang="en-US" altLang="zh-TW" dirty="0" smtClean="0"/>
              <a:t>")</a:t>
            </a:r>
          </a:p>
          <a:p>
            <a:pPr marL="0" indent="0">
              <a:buNone/>
            </a:pPr>
            <a:r>
              <a:rPr lang="en-US" altLang="zh-TW" dirty="0" smtClean="0">
                <a:solidFill>
                  <a:schemeClr val="accent5"/>
                </a:solidFill>
              </a:rPr>
              <a:t>}</a:t>
            </a:r>
            <a:r>
              <a:rPr lang="en-US" altLang="zh-TW" dirty="0" smtClean="0">
                <a:solidFill>
                  <a:schemeClr val="accent2">
                    <a:lumMod val="75000"/>
                  </a:schemeClr>
                </a:solidFill>
              </a:rPr>
              <a:t>else</a:t>
            </a:r>
            <a:r>
              <a:rPr lang="en-US" altLang="zh-TW" dirty="0" smtClean="0">
                <a:solidFill>
                  <a:schemeClr val="accent5"/>
                </a:solidFill>
              </a:rPr>
              <a:t>{</a:t>
            </a:r>
          </a:p>
          <a:p>
            <a:pPr marL="0" indent="0">
              <a:buNone/>
            </a:pPr>
            <a:r>
              <a:rPr lang="en-US" altLang="zh-TW" dirty="0" smtClean="0">
                <a:solidFill>
                  <a:schemeClr val="accent5"/>
                </a:solidFill>
              </a:rPr>
              <a:t>      </a:t>
            </a:r>
            <a:r>
              <a:rPr lang="en-US" altLang="zh-TW" dirty="0"/>
              <a:t>print</a:t>
            </a:r>
            <a:r>
              <a:rPr lang="en-US" altLang="zh-TW" dirty="0" smtClean="0"/>
              <a:t>(“a</a:t>
            </a:r>
            <a:r>
              <a:rPr lang="zh-TW" altLang="en-US" dirty="0"/>
              <a:t>沒有大於</a:t>
            </a:r>
            <a:r>
              <a:rPr lang="en-US" altLang="zh-TW" dirty="0"/>
              <a:t>15 </a:t>
            </a:r>
            <a:r>
              <a:rPr lang="en-US" altLang="zh-TW" dirty="0" smtClean="0"/>
              <a:t>")</a:t>
            </a:r>
            <a:endParaRPr lang="en-US" altLang="zh-TW" dirty="0">
              <a:solidFill>
                <a:schemeClr val="accent5"/>
              </a:solidFill>
            </a:endParaRPr>
          </a:p>
          <a:p>
            <a:pPr marL="0" indent="0">
              <a:buNone/>
            </a:pPr>
            <a:r>
              <a:rPr lang="en-US" altLang="zh-TW" dirty="0" smtClean="0">
                <a:solidFill>
                  <a:schemeClr val="accent5"/>
                </a:solidFill>
              </a:rPr>
              <a:t>} </a:t>
            </a:r>
            <a:endParaRPr lang="zh-TW" altLang="en-US"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63</a:t>
            </a:fld>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249" y="2389766"/>
            <a:ext cx="4483587" cy="298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2173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sz="4000" dirty="0" smtClean="0"/>
              <a:t>格式 </a:t>
            </a:r>
            <a:r>
              <a:rPr lang="en-US" altLang="zh-TW" sz="4000" dirty="0" smtClean="0"/>
              <a:t>:</a:t>
            </a:r>
          </a:p>
          <a:p>
            <a:pPr marL="0" indent="0">
              <a:buNone/>
            </a:pPr>
            <a:endParaRPr lang="en-US" altLang="zh-TW" sz="4000" dirty="0" smtClean="0"/>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64</a:t>
            </a:fld>
            <a:endParaRPr lang="zh-TW" altLang="en-US"/>
          </a:p>
        </p:txBody>
      </p:sp>
      <p:sp>
        <p:nvSpPr>
          <p:cNvPr id="5" name="文字方塊 4"/>
          <p:cNvSpPr txBox="1"/>
          <p:nvPr/>
        </p:nvSpPr>
        <p:spPr>
          <a:xfrm>
            <a:off x="969818" y="2847132"/>
            <a:ext cx="10030691" cy="2394841"/>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4400" dirty="0">
                <a:solidFill>
                  <a:schemeClr val="bg1"/>
                </a:solidFill>
                <a:latin typeface="微軟正黑體" panose="020B0604030504040204" pitchFamily="34" charset="-120"/>
                <a:ea typeface="微軟正黑體" panose="020B0604030504040204" pitchFamily="34" charset="-120"/>
              </a:rPr>
              <a:t>for (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自訂變數</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in</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變數範圍</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 { </a:t>
            </a:r>
          </a:p>
          <a:p>
            <a:pPr lvl="1"/>
            <a:r>
              <a:rPr lang="en-US" altLang="zh-TW" sz="4400" dirty="0">
                <a:latin typeface="微軟正黑體" panose="020B0604030504040204" pitchFamily="34" charset="-120"/>
                <a:ea typeface="微軟正黑體" panose="020B0604030504040204" pitchFamily="34" charset="-120"/>
              </a:rPr>
              <a:t>	</a:t>
            </a:r>
            <a:r>
              <a:rPr lang="en-US" altLang="zh-TW" sz="4400" dirty="0" smtClean="0">
                <a:latin typeface="微軟正黑體" panose="020B0604030504040204" pitchFamily="34" charset="-120"/>
                <a:ea typeface="微軟正黑體" panose="020B0604030504040204" pitchFamily="34" charset="-120"/>
              </a:rPr>
              <a:t>	</a:t>
            </a:r>
            <a:r>
              <a:rPr lang="zh-TW" altLang="en-US" sz="4400" dirty="0" smtClean="0">
                <a:solidFill>
                  <a:schemeClr val="accent2">
                    <a:lumMod val="75000"/>
                  </a:schemeClr>
                </a:solidFill>
                <a:latin typeface="微軟正黑體" panose="020B0604030504040204" pitchFamily="34" charset="-120"/>
                <a:ea typeface="微軟正黑體" panose="020B0604030504040204" pitchFamily="34" charset="-120"/>
              </a:rPr>
              <a:t>執行</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程式</a:t>
            </a:r>
            <a:r>
              <a:rPr lang="en-US" altLang="zh-TW" sz="4400" dirty="0">
                <a:latin typeface="微軟正黑體" panose="020B0604030504040204" pitchFamily="34" charset="-120"/>
                <a:ea typeface="微軟正黑體" panose="020B0604030504040204" pitchFamily="34" charset="-120"/>
              </a:rPr>
              <a:t>	</a:t>
            </a:r>
          </a:p>
          <a:p>
            <a:pPr lvl="1"/>
            <a:r>
              <a:rPr lang="en-US" altLang="zh-TW" sz="4400" dirty="0">
                <a:solidFill>
                  <a:schemeClr val="bg1"/>
                </a:solidFill>
                <a:latin typeface="微軟正黑體" panose="020B0604030504040204" pitchFamily="34" charset="-120"/>
                <a:ea typeface="微軟正黑體" panose="020B0604030504040204" pitchFamily="34" charset="-120"/>
              </a:rPr>
              <a:t>}</a:t>
            </a:r>
            <a:r>
              <a:rPr lang="en-US" altLang="zh-TW" sz="4400" dirty="0">
                <a:latin typeface="微軟正黑體" panose="020B0604030504040204" pitchFamily="34" charset="-120"/>
                <a:ea typeface="微軟正黑體" panose="020B0604030504040204" pitchFamily="34" charset="-120"/>
              </a:rPr>
              <a:t> </a:t>
            </a:r>
            <a:endParaRPr lang="zh-TW" altLang="en-US" sz="4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0624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 範例</a:t>
            </a:r>
            <a:endParaRPr lang="zh-TW" altLang="en-US" dirty="0"/>
          </a:p>
        </p:txBody>
      </p:sp>
      <p:sp>
        <p:nvSpPr>
          <p:cNvPr id="3" name="內容版面配置區 2"/>
          <p:cNvSpPr>
            <a:spLocks noGrp="1"/>
          </p:cNvSpPr>
          <p:nvPr>
            <p:ph idx="1"/>
          </p:nvPr>
        </p:nvSpPr>
        <p:spPr/>
        <p:txBody>
          <a:bodyPr/>
          <a:lstStyle/>
          <a:p>
            <a:pPr marL="0" indent="0">
              <a:buNone/>
            </a:pPr>
            <a:r>
              <a:rPr lang="en-US" altLang="zh-TW" sz="3600" dirty="0" smtClean="0">
                <a:solidFill>
                  <a:schemeClr val="accent2">
                    <a:lumMod val="75000"/>
                  </a:schemeClr>
                </a:solidFill>
              </a:rPr>
              <a:t>#</a:t>
            </a:r>
            <a:r>
              <a:rPr lang="zh-TW" altLang="en-US" sz="3600" dirty="0" smtClean="0">
                <a:solidFill>
                  <a:schemeClr val="accent2">
                    <a:lumMod val="75000"/>
                  </a:schemeClr>
                </a:solidFill>
              </a:rPr>
              <a:t> </a:t>
            </a:r>
            <a:r>
              <a:rPr lang="en-US" altLang="zh-TW" sz="3600" dirty="0" smtClean="0">
                <a:solidFill>
                  <a:schemeClr val="accent2">
                    <a:lumMod val="75000"/>
                  </a:schemeClr>
                </a:solidFill>
              </a:rPr>
              <a:t>for </a:t>
            </a:r>
            <a:r>
              <a:rPr lang="zh-TW" altLang="en-US" sz="3600" dirty="0" smtClean="0">
                <a:solidFill>
                  <a:schemeClr val="accent2">
                    <a:lumMod val="75000"/>
                  </a:schemeClr>
                </a:solidFill>
              </a:rPr>
              <a:t>列舉</a:t>
            </a:r>
            <a:r>
              <a:rPr lang="en-US" altLang="zh-TW" sz="3600" dirty="0" err="1">
                <a:solidFill>
                  <a:schemeClr val="accent2">
                    <a:lumMod val="75000"/>
                  </a:schemeClr>
                </a:solidFill>
              </a:rPr>
              <a:t>i</a:t>
            </a:r>
            <a:r>
              <a:rPr lang="zh-TW" altLang="en-US" sz="3600" dirty="0">
                <a:solidFill>
                  <a:schemeClr val="accent2">
                    <a:lumMod val="75000"/>
                  </a:schemeClr>
                </a:solidFill>
              </a:rPr>
              <a:t>從</a:t>
            </a:r>
            <a:r>
              <a:rPr lang="en-US" altLang="zh-TW" sz="3600" dirty="0">
                <a:solidFill>
                  <a:schemeClr val="accent2">
                    <a:lumMod val="75000"/>
                  </a:schemeClr>
                </a:solidFill>
              </a:rPr>
              <a:t>1</a:t>
            </a:r>
            <a:r>
              <a:rPr lang="zh-TW" altLang="en-US" sz="3600" dirty="0">
                <a:solidFill>
                  <a:schemeClr val="accent2">
                    <a:lumMod val="75000"/>
                  </a:schemeClr>
                </a:solidFill>
              </a:rPr>
              <a:t>到</a:t>
            </a:r>
            <a:r>
              <a:rPr lang="en-US" altLang="zh-TW" sz="3600" dirty="0">
                <a:solidFill>
                  <a:schemeClr val="accent2">
                    <a:lumMod val="75000"/>
                  </a:schemeClr>
                </a:solidFill>
              </a:rPr>
              <a:t>7 </a:t>
            </a:r>
            <a:endParaRPr lang="en-US" altLang="zh-TW" sz="3600" dirty="0" smtClean="0">
              <a:solidFill>
                <a:schemeClr val="accent2">
                  <a:lumMod val="75000"/>
                </a:schemeClr>
              </a:solidFill>
            </a:endParaRPr>
          </a:p>
          <a:p>
            <a:pPr marL="0" indent="0">
              <a:buNone/>
            </a:pPr>
            <a:endParaRPr lang="en-US" altLang="zh-TW"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 </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2">
                    <a:lumMod val="75000"/>
                  </a:schemeClr>
                </a:solidFill>
              </a:rPr>
              <a:t>in</a:t>
            </a:r>
            <a:r>
              <a:rPr lang="en-US" altLang="zh-TW" sz="3600" dirty="0" smtClean="0"/>
              <a:t>  </a:t>
            </a:r>
            <a:r>
              <a:rPr lang="en-US" altLang="zh-TW" sz="3600" dirty="0" smtClean="0">
                <a:solidFill>
                  <a:schemeClr val="accent5"/>
                </a:solidFill>
              </a:rPr>
              <a:t>1:7</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endParaRPr lang="en-US" altLang="zh-TW" sz="3600" dirty="0"/>
          </a:p>
          <a:p>
            <a:pPr marL="0" indent="0">
              <a:buNone/>
            </a:pPr>
            <a:r>
              <a:rPr lang="en-US" altLang="zh-TW" sz="3600" dirty="0"/>
              <a:t>	p</a:t>
            </a:r>
            <a:r>
              <a:rPr lang="en-US" altLang="zh-TW" sz="3600" dirty="0" smtClean="0"/>
              <a:t>rint</a:t>
            </a:r>
            <a:r>
              <a:rPr lang="en-US" altLang="zh-TW" sz="3600" dirty="0" smtClean="0">
                <a:solidFill>
                  <a:schemeClr val="accent5"/>
                </a:solidFill>
              </a:rPr>
              <a:t>(</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65</a:t>
            </a:fld>
            <a:endParaRPr lang="zh-TW" altLang="en-US"/>
          </a:p>
        </p:txBody>
      </p:sp>
      <p:sp>
        <p:nvSpPr>
          <p:cNvPr id="7" name="矩形 6"/>
          <p:cNvSpPr/>
          <p:nvPr/>
        </p:nvSpPr>
        <p:spPr>
          <a:xfrm>
            <a:off x="6362163" y="1775758"/>
            <a:ext cx="4222710" cy="4401205"/>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in  1:7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5</a:t>
            </a:r>
          </a:p>
          <a:p>
            <a:r>
              <a:rPr lang="en-US" altLang="zh-TW" sz="2800" dirty="0">
                <a:solidFill>
                  <a:schemeClr val="bg1"/>
                </a:solidFill>
              </a:rPr>
              <a:t>[1] 6</a:t>
            </a:r>
          </a:p>
          <a:p>
            <a:r>
              <a:rPr lang="en-US" altLang="zh-TW" sz="2800" dirty="0">
                <a:solidFill>
                  <a:schemeClr val="bg1"/>
                </a:solidFill>
              </a:rPr>
              <a:t>[1] 7</a:t>
            </a:r>
            <a:endParaRPr lang="zh-TW" altLang="en-US" sz="2800" dirty="0">
              <a:solidFill>
                <a:schemeClr val="bg1"/>
              </a:solidFill>
            </a:endParaRPr>
          </a:p>
        </p:txBody>
      </p:sp>
    </p:spTree>
    <p:extLst>
      <p:ext uri="{BB962C8B-B14F-4D97-AF65-F5344CB8AC3E}">
        <p14:creationId xmlns:p14="http://schemas.microsoft.com/office/powerpoint/2010/main" val="6393665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迴圈存到 </a:t>
            </a:r>
            <a:r>
              <a:rPr lang="en-US" altLang="zh-TW" dirty="0" err="1" smtClean="0"/>
              <a:t>vactor</a:t>
            </a:r>
            <a:r>
              <a:rPr lang="en-US" altLang="zh-TW" dirty="0" smtClean="0"/>
              <a:t> </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3200" dirty="0" err="1" smtClean="0"/>
              <a:t>Vactors</a:t>
            </a:r>
            <a:r>
              <a:rPr lang="en-US" altLang="zh-TW" sz="3200" dirty="0" smtClean="0"/>
              <a:t> </a:t>
            </a:r>
            <a:r>
              <a:rPr lang="en-US" altLang="zh-TW" sz="3200" dirty="0" smtClean="0">
                <a:solidFill>
                  <a:schemeClr val="accent5"/>
                </a:solidFill>
              </a:rPr>
              <a:t>&lt;-</a:t>
            </a:r>
            <a:r>
              <a:rPr lang="en-US" altLang="zh-TW" sz="3200" dirty="0" smtClean="0"/>
              <a:t> c</a:t>
            </a:r>
            <a:r>
              <a:rPr lang="en-US" altLang="zh-TW" sz="3200" dirty="0" smtClean="0">
                <a:solidFill>
                  <a:schemeClr val="accent5"/>
                </a:solidFill>
              </a:rPr>
              <a:t>()</a:t>
            </a:r>
          </a:p>
          <a:p>
            <a:pPr marL="0" indent="0">
              <a:buNone/>
            </a:pPr>
            <a:r>
              <a:rPr lang="en-US" altLang="zh-TW" sz="3200" dirty="0" smtClean="0">
                <a:solidFill>
                  <a:schemeClr val="accent2"/>
                </a:solidFill>
              </a:rPr>
              <a:t>for </a:t>
            </a:r>
            <a:r>
              <a:rPr lang="en-US" altLang="zh-TW" sz="3200" dirty="0" smtClean="0">
                <a:solidFill>
                  <a:schemeClr val="accent5"/>
                </a:solidFill>
              </a:rPr>
              <a:t>(</a:t>
            </a:r>
            <a:r>
              <a:rPr lang="en-US" altLang="zh-TW" sz="3200" dirty="0" smtClean="0"/>
              <a:t> x </a:t>
            </a:r>
            <a:r>
              <a:rPr lang="en-US" altLang="zh-TW" sz="3200" dirty="0" smtClean="0">
                <a:solidFill>
                  <a:schemeClr val="accent2"/>
                </a:solidFill>
              </a:rPr>
              <a:t>in</a:t>
            </a:r>
            <a:r>
              <a:rPr lang="en-US" altLang="zh-TW" sz="3200" dirty="0" smtClean="0"/>
              <a:t> </a:t>
            </a:r>
            <a:r>
              <a:rPr lang="en-US" altLang="zh-TW" sz="3200" dirty="0" smtClean="0">
                <a:solidFill>
                  <a:schemeClr val="accent5"/>
                </a:solidFill>
              </a:rPr>
              <a:t>1:5 ) {</a:t>
            </a:r>
          </a:p>
          <a:p>
            <a:pPr marL="0" indent="0">
              <a:buNone/>
            </a:pPr>
            <a:r>
              <a:rPr lang="en-US" altLang="zh-TW" sz="3200" dirty="0"/>
              <a:t>	</a:t>
            </a:r>
            <a:r>
              <a:rPr lang="en-US" altLang="zh-TW" sz="3200" dirty="0" smtClean="0">
                <a:solidFill>
                  <a:schemeClr val="accent2"/>
                </a:solidFill>
              </a:rPr>
              <a:t>#</a:t>
            </a:r>
            <a:r>
              <a:rPr lang="zh-TW" altLang="en-US" sz="3200" dirty="0" smtClean="0">
                <a:solidFill>
                  <a:schemeClr val="accent2"/>
                </a:solidFill>
              </a:rPr>
              <a:t> 將 </a:t>
            </a:r>
            <a:r>
              <a:rPr lang="en-US" altLang="zh-TW" sz="3200" dirty="0" smtClean="0">
                <a:solidFill>
                  <a:schemeClr val="accent2"/>
                </a:solidFill>
              </a:rPr>
              <a:t>x </a:t>
            </a:r>
            <a:r>
              <a:rPr lang="zh-TW" altLang="en-US" sz="3200" dirty="0" smtClean="0">
                <a:solidFill>
                  <a:schemeClr val="accent2"/>
                </a:solidFill>
              </a:rPr>
              <a:t>變數加到</a:t>
            </a:r>
            <a:r>
              <a:rPr lang="en-US" altLang="zh-TW" sz="3200" dirty="0" smtClean="0">
                <a:solidFill>
                  <a:schemeClr val="accent2"/>
                </a:solidFill>
              </a:rPr>
              <a:t> </a:t>
            </a:r>
            <a:r>
              <a:rPr lang="en-US" altLang="zh-TW" sz="3200" dirty="0" err="1" smtClean="0">
                <a:solidFill>
                  <a:schemeClr val="accent2"/>
                </a:solidFill>
              </a:rPr>
              <a:t>vactors</a:t>
            </a:r>
            <a:r>
              <a:rPr lang="zh-TW" altLang="en-US" sz="3200" dirty="0" smtClean="0">
                <a:solidFill>
                  <a:schemeClr val="accent2"/>
                </a:solidFill>
              </a:rPr>
              <a:t> 最後面</a:t>
            </a:r>
            <a:endParaRPr lang="en-US" altLang="zh-TW" sz="3200" dirty="0" smtClean="0">
              <a:solidFill>
                <a:schemeClr val="accent2"/>
              </a:solidFill>
            </a:endParaRPr>
          </a:p>
          <a:p>
            <a:pPr marL="0" indent="0">
              <a:buNone/>
            </a:pPr>
            <a:r>
              <a:rPr lang="en-US" altLang="zh-TW" sz="3200" dirty="0" smtClean="0"/>
              <a:t>	</a:t>
            </a:r>
            <a:r>
              <a:rPr lang="en-US" altLang="zh-TW" sz="3200" dirty="0" err="1" smtClean="0"/>
              <a:t>vactors</a:t>
            </a:r>
            <a:r>
              <a:rPr lang="en-US" altLang="zh-TW" sz="3200" dirty="0"/>
              <a:t> </a:t>
            </a:r>
            <a:r>
              <a:rPr lang="en-US" altLang="zh-TW" sz="3200" dirty="0" smtClean="0">
                <a:solidFill>
                  <a:schemeClr val="accent5"/>
                </a:solidFill>
              </a:rPr>
              <a:t>&lt;-</a:t>
            </a:r>
            <a:r>
              <a:rPr lang="en-US" altLang="zh-TW" sz="3200" dirty="0" smtClean="0"/>
              <a:t>  append </a:t>
            </a:r>
            <a:r>
              <a:rPr lang="en-US" altLang="zh-TW" sz="3200" dirty="0" smtClean="0">
                <a:solidFill>
                  <a:schemeClr val="accent5"/>
                </a:solidFill>
              </a:rPr>
              <a:t>(</a:t>
            </a:r>
            <a:r>
              <a:rPr lang="zh-TW" altLang="en-US" sz="3200" dirty="0" smtClean="0">
                <a:solidFill>
                  <a:schemeClr val="accent5"/>
                </a:solidFill>
              </a:rPr>
              <a:t> </a:t>
            </a:r>
            <a:r>
              <a:rPr lang="zh-TW" altLang="en-US" sz="3200" dirty="0" smtClean="0"/>
              <a:t> </a:t>
            </a:r>
            <a:r>
              <a:rPr lang="en-US" altLang="zh-TW" sz="3200" dirty="0" err="1" smtClean="0"/>
              <a:t>vactors</a:t>
            </a:r>
            <a:r>
              <a:rPr lang="zh-TW" altLang="en-US" sz="3200" dirty="0" smtClean="0"/>
              <a:t> </a:t>
            </a:r>
            <a:r>
              <a:rPr lang="en-US" altLang="zh-TW" sz="3200" dirty="0" smtClean="0"/>
              <a:t>, x</a:t>
            </a:r>
            <a:r>
              <a:rPr lang="zh-TW" altLang="en-US" sz="3200" dirty="0" smtClean="0"/>
              <a:t> </a:t>
            </a:r>
            <a:r>
              <a:rPr lang="en-US" altLang="zh-TW" sz="3200" dirty="0" smtClean="0">
                <a:solidFill>
                  <a:schemeClr val="accent5"/>
                </a:solidFill>
              </a:rPr>
              <a:t>)</a:t>
            </a:r>
          </a:p>
          <a:p>
            <a:pPr marL="0" indent="0">
              <a:buNone/>
            </a:pPr>
            <a:r>
              <a:rPr lang="en-US" altLang="zh-TW" sz="3200" dirty="0" smtClean="0">
                <a:solidFill>
                  <a:schemeClr val="accent5"/>
                </a:solidFill>
              </a:rPr>
              <a:t>} </a:t>
            </a: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66</a:t>
            </a:fld>
            <a:endParaRPr lang="zh-TW" altLang="en-US"/>
          </a:p>
        </p:txBody>
      </p:sp>
      <p:sp>
        <p:nvSpPr>
          <p:cNvPr id="7" name="矩形 6"/>
          <p:cNvSpPr/>
          <p:nvPr/>
        </p:nvSpPr>
        <p:spPr>
          <a:xfrm>
            <a:off x="851078" y="4918203"/>
            <a:ext cx="10211873" cy="1323439"/>
          </a:xfrm>
          <a:prstGeom prst="rect">
            <a:avLst/>
          </a:prstGeom>
          <a:solidFill>
            <a:srgbClr val="323232"/>
          </a:solidFill>
        </p:spPr>
        <p:txBody>
          <a:bodyPr wrap="square">
            <a:spAutoFit/>
          </a:bodyPr>
          <a:lstStyle/>
          <a:p>
            <a:r>
              <a:rPr lang="en-US" altLang="zh-TW" sz="4000" dirty="0">
                <a:solidFill>
                  <a:schemeClr val="accent2"/>
                </a:solidFill>
              </a:rPr>
              <a:t>&gt; </a:t>
            </a:r>
            <a:r>
              <a:rPr lang="en-US" altLang="zh-TW" sz="4000" dirty="0" err="1">
                <a:solidFill>
                  <a:schemeClr val="accent2"/>
                </a:solidFill>
              </a:rPr>
              <a:t>vactors</a:t>
            </a:r>
            <a:endParaRPr lang="en-US" altLang="zh-TW" sz="4000" dirty="0">
              <a:solidFill>
                <a:schemeClr val="accent2"/>
              </a:solidFill>
            </a:endParaRPr>
          </a:p>
          <a:p>
            <a:r>
              <a:rPr lang="en-US" altLang="zh-TW" sz="4000" dirty="0">
                <a:solidFill>
                  <a:schemeClr val="bg1"/>
                </a:solidFill>
              </a:rPr>
              <a:t>[1] 1 2 3 4 5</a:t>
            </a:r>
            <a:endParaRPr lang="zh-TW" altLang="en-US" sz="4000" dirty="0">
              <a:solidFill>
                <a:schemeClr val="bg1"/>
              </a:solidFill>
            </a:endParaRPr>
          </a:p>
        </p:txBody>
      </p:sp>
    </p:spTree>
    <p:extLst>
      <p:ext uri="{BB962C8B-B14F-4D97-AF65-F5344CB8AC3E}">
        <p14:creationId xmlns:p14="http://schemas.microsoft.com/office/powerpoint/2010/main" val="492378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迴圈調用 </a:t>
            </a:r>
            <a:r>
              <a:rPr lang="en-US" altLang="zh-TW" dirty="0" err="1" smtClean="0"/>
              <a:t>vactor</a:t>
            </a:r>
            <a:endParaRPr lang="zh-TW" altLang="en-US" dirty="0"/>
          </a:p>
        </p:txBody>
      </p:sp>
      <p:sp>
        <p:nvSpPr>
          <p:cNvPr id="3" name="內容版面配置區 2"/>
          <p:cNvSpPr>
            <a:spLocks noGrp="1"/>
          </p:cNvSpPr>
          <p:nvPr>
            <p:ph idx="1"/>
          </p:nvPr>
        </p:nvSpPr>
        <p:spPr/>
        <p:txBody>
          <a:bodyPr/>
          <a:lstStyle/>
          <a:p>
            <a:pPr marL="0" indent="0">
              <a:buNone/>
            </a:pPr>
            <a:r>
              <a:rPr lang="en-US" altLang="zh-TW" sz="4000" dirty="0" smtClean="0">
                <a:solidFill>
                  <a:schemeClr val="accent2">
                    <a:lumMod val="75000"/>
                  </a:schemeClr>
                </a:solidFill>
              </a:rPr>
              <a:t>#</a:t>
            </a:r>
            <a:r>
              <a:rPr lang="zh-TW" altLang="en-US" sz="4000" dirty="0" smtClean="0">
                <a:solidFill>
                  <a:schemeClr val="accent2">
                    <a:lumMod val="75000"/>
                  </a:schemeClr>
                </a:solidFill>
              </a:rPr>
              <a:t> </a:t>
            </a:r>
            <a:r>
              <a:rPr lang="en-US" altLang="zh-TW" sz="4000" dirty="0" smtClean="0">
                <a:solidFill>
                  <a:schemeClr val="accent2">
                    <a:lumMod val="75000"/>
                  </a:schemeClr>
                </a:solidFill>
              </a:rPr>
              <a:t>for </a:t>
            </a:r>
            <a:r>
              <a:rPr lang="zh-TW" altLang="en-US" sz="4000" dirty="0" smtClean="0">
                <a:solidFill>
                  <a:schemeClr val="accent2">
                    <a:lumMod val="75000"/>
                  </a:schemeClr>
                </a:solidFill>
              </a:rPr>
              <a:t>列舉</a:t>
            </a:r>
            <a:r>
              <a:rPr lang="en-US" altLang="zh-TW" sz="4000" dirty="0" err="1" smtClean="0">
                <a:solidFill>
                  <a:schemeClr val="accent2">
                    <a:lumMod val="75000"/>
                  </a:schemeClr>
                </a:solidFill>
              </a:rPr>
              <a:t>i</a:t>
            </a:r>
            <a:r>
              <a:rPr lang="zh-TW" altLang="en-US" sz="4000" dirty="0" smtClean="0">
                <a:solidFill>
                  <a:schemeClr val="accent2">
                    <a:lumMod val="75000"/>
                  </a:schemeClr>
                </a:solidFill>
              </a:rPr>
              <a:t>從</a:t>
            </a:r>
            <a:r>
              <a:rPr lang="en-US" altLang="zh-TW" sz="4000" dirty="0" smtClean="0">
                <a:solidFill>
                  <a:schemeClr val="accent2">
                    <a:lumMod val="75000"/>
                  </a:schemeClr>
                </a:solidFill>
              </a:rPr>
              <a:t>1</a:t>
            </a:r>
            <a:r>
              <a:rPr lang="zh-TW" altLang="en-US" sz="4000" dirty="0" smtClean="0">
                <a:solidFill>
                  <a:schemeClr val="accent2">
                    <a:lumMod val="75000"/>
                  </a:schemeClr>
                </a:solidFill>
              </a:rPr>
              <a:t>到</a:t>
            </a:r>
            <a:r>
              <a:rPr lang="en-US" altLang="zh-TW" sz="4000" dirty="0" smtClean="0">
                <a:solidFill>
                  <a:schemeClr val="accent2">
                    <a:lumMod val="75000"/>
                  </a:schemeClr>
                </a:solidFill>
              </a:rPr>
              <a:t>7 </a:t>
            </a:r>
          </a:p>
          <a:p>
            <a:pPr marL="0" indent="0">
              <a:buNone/>
            </a:pPr>
            <a:endParaRPr lang="en-US" altLang="zh-TW" sz="4000"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2">
                    <a:lumMod val="75000"/>
                  </a:schemeClr>
                </a:solidFill>
              </a:rPr>
              <a:t>in</a:t>
            </a:r>
            <a:r>
              <a:rPr lang="en-US" altLang="zh-TW" sz="3600" dirty="0" smtClean="0"/>
              <a:t>  </a:t>
            </a:r>
            <a:r>
              <a:rPr lang="en-US" altLang="zh-TW" sz="3600" dirty="0" err="1" smtClean="0"/>
              <a:t>vactors</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p>
          <a:p>
            <a:pPr marL="0" indent="0">
              <a:buNone/>
            </a:pPr>
            <a:r>
              <a:rPr lang="en-US" altLang="zh-TW" sz="3600" dirty="0" smtClean="0"/>
              <a:t>	print</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67</a:t>
            </a:fld>
            <a:endParaRPr lang="zh-TW" altLang="en-US"/>
          </a:p>
        </p:txBody>
      </p:sp>
      <p:sp>
        <p:nvSpPr>
          <p:cNvPr id="5" name="矩形 4"/>
          <p:cNvSpPr/>
          <p:nvPr/>
        </p:nvSpPr>
        <p:spPr>
          <a:xfrm>
            <a:off x="6800045" y="2231579"/>
            <a:ext cx="4222710" cy="3539430"/>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in  </a:t>
            </a:r>
            <a:r>
              <a:rPr lang="en-US" altLang="zh-TW" sz="2800" dirty="0" err="1">
                <a:solidFill>
                  <a:schemeClr val="accent2">
                    <a:lumMod val="75000"/>
                  </a:schemeClr>
                </a:solidFill>
              </a:rPr>
              <a:t>vactors</a:t>
            </a:r>
            <a:r>
              <a:rPr lang="en-US" altLang="zh-TW" sz="2800" dirty="0">
                <a:solidFill>
                  <a:schemeClr val="accent2">
                    <a:lumMod val="75000"/>
                  </a:schemeClr>
                </a:solidFill>
              </a:rPr>
              <a:t>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a:t>
            </a:r>
            <a:r>
              <a:rPr lang="en-US" altLang="zh-TW" sz="2800" dirty="0" smtClean="0">
                <a:solidFill>
                  <a:schemeClr val="bg1"/>
                </a:solidFill>
              </a:rPr>
              <a:t>5</a:t>
            </a:r>
            <a:endParaRPr lang="en-US" altLang="zh-TW" sz="2800" dirty="0">
              <a:solidFill>
                <a:schemeClr val="bg1"/>
              </a:solidFill>
            </a:endParaRPr>
          </a:p>
        </p:txBody>
      </p:sp>
    </p:spTree>
    <p:extLst>
      <p:ext uri="{BB962C8B-B14F-4D97-AF65-F5344CB8AC3E}">
        <p14:creationId xmlns:p14="http://schemas.microsoft.com/office/powerpoint/2010/main" val="521714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a:t>
            </a:r>
            <a:r>
              <a:rPr lang="zh-TW" altLang="en-US" dirty="0"/>
              <a:t>三</a:t>
            </a:r>
            <a:r>
              <a:rPr lang="zh-TW" altLang="en-US" dirty="0" smtClean="0"/>
              <a:t>、逐行找到境內店並變成含稅價</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68</a:t>
            </a:fld>
            <a:endParaRPr lang="zh-TW" altLang="en-US"/>
          </a:p>
        </p:txBody>
      </p:sp>
      <p:sp>
        <p:nvSpPr>
          <p:cNvPr id="7" name="內容版面配置區 2"/>
          <p:cNvSpPr txBox="1">
            <a:spLocks/>
          </p:cNvSpPr>
          <p:nvPr/>
        </p:nvSpPr>
        <p:spPr>
          <a:xfrm>
            <a:off x="850750" y="1741357"/>
            <a:ext cx="10515600"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TW" sz="3600" dirty="0" smtClean="0">
                <a:solidFill>
                  <a:schemeClr val="accent2">
                    <a:lumMod val="75000"/>
                  </a:schemeClr>
                </a:solidFill>
              </a:rPr>
              <a:t>for </a:t>
            </a:r>
            <a:r>
              <a:rPr lang="en-US" altLang="zh-TW" sz="3600" dirty="0">
                <a:solidFill>
                  <a:schemeClr val="accent5"/>
                </a:solidFill>
              </a:rPr>
              <a:t>(n </a:t>
            </a:r>
            <a:r>
              <a:rPr lang="en-US" altLang="zh-TW" sz="3600" dirty="0">
                <a:solidFill>
                  <a:schemeClr val="accent2">
                    <a:lumMod val="75000"/>
                  </a:schemeClr>
                </a:solidFill>
              </a:rPr>
              <a:t>in </a:t>
            </a:r>
            <a:r>
              <a:rPr lang="en-US" altLang="zh-TW" sz="3600" dirty="0">
                <a:solidFill>
                  <a:schemeClr val="accent5"/>
                </a:solidFill>
              </a:rPr>
              <a:t>1</a:t>
            </a:r>
            <a:r>
              <a:rPr lang="en-US" altLang="zh-TW" sz="3600" dirty="0"/>
              <a:t>:length</a:t>
            </a:r>
            <a:r>
              <a:rPr lang="en-US" altLang="zh-TW" sz="3600" dirty="0">
                <a:solidFill>
                  <a:schemeClr val="accent5"/>
                </a:solidFill>
              </a:rPr>
              <a:t>(</a:t>
            </a:r>
            <a:r>
              <a:rPr lang="en-US" altLang="zh-TW" sz="3600" dirty="0" err="1"/>
              <a:t>data$US</a:t>
            </a:r>
            <a:r>
              <a:rPr lang="en-US" altLang="zh-TW" sz="3600" dirty="0">
                <a:solidFill>
                  <a:schemeClr val="accent5"/>
                </a:solidFill>
              </a:rPr>
              <a:t>)) {</a:t>
            </a:r>
          </a:p>
          <a:p>
            <a:pPr marL="0" indent="0">
              <a:buNone/>
            </a:pPr>
            <a:r>
              <a:rPr lang="en-US" altLang="zh-TW" sz="3600" dirty="0">
                <a:solidFill>
                  <a:schemeClr val="accent2">
                    <a:lumMod val="75000"/>
                  </a:schemeClr>
                </a:solidFill>
              </a:rPr>
              <a:t>  if</a:t>
            </a:r>
            <a:r>
              <a:rPr lang="en-US" altLang="zh-TW" sz="3600" dirty="0" smtClean="0">
                <a:solidFill>
                  <a:schemeClr val="accent5"/>
                </a:solidFill>
              </a:rPr>
              <a:t>(</a:t>
            </a:r>
            <a:r>
              <a:rPr lang="zh-TW" altLang="en-US" sz="3600" dirty="0" smtClean="0">
                <a:solidFill>
                  <a:schemeClr val="accent5"/>
                </a:solidFill>
              </a:rPr>
              <a:t> </a:t>
            </a:r>
            <a:r>
              <a:rPr lang="en-US" altLang="zh-TW" sz="3600" dirty="0" err="1" smtClean="0"/>
              <a:t>data$US</a:t>
            </a:r>
            <a:r>
              <a:rPr lang="en-US" altLang="zh-TW" sz="3600" dirty="0" smtClean="0"/>
              <a:t>[n</a:t>
            </a:r>
            <a:r>
              <a:rPr lang="en-US" altLang="zh-TW" sz="3600" dirty="0"/>
              <a:t>] </a:t>
            </a:r>
            <a:r>
              <a:rPr lang="en-US" altLang="zh-TW" sz="3600" dirty="0" smtClean="0"/>
              <a:t>==</a:t>
            </a:r>
            <a:r>
              <a:rPr lang="zh-TW" altLang="en-US" sz="3600" dirty="0" smtClean="0"/>
              <a:t> </a:t>
            </a:r>
            <a:r>
              <a:rPr lang="en-US" altLang="zh-TW" sz="3600" dirty="0" smtClean="0"/>
              <a:t> 'Yes'</a:t>
            </a:r>
            <a:r>
              <a:rPr lang="zh-TW" altLang="en-US" sz="3600" dirty="0" smtClean="0"/>
              <a:t> </a:t>
            </a:r>
            <a:r>
              <a:rPr lang="en-US" altLang="zh-TW" sz="3600" dirty="0" smtClean="0">
                <a:solidFill>
                  <a:schemeClr val="accent5"/>
                </a:solidFill>
              </a:rPr>
              <a:t>){</a:t>
            </a:r>
            <a:endParaRPr lang="en-US" altLang="zh-TW" sz="3600" dirty="0">
              <a:solidFill>
                <a:schemeClr val="accent5"/>
              </a:solidFill>
            </a:endParaRPr>
          </a:p>
          <a:p>
            <a:pPr marL="0" indent="0">
              <a:buNone/>
            </a:pPr>
            <a:r>
              <a:rPr lang="en-US" altLang="zh-TW" sz="3600" dirty="0"/>
              <a:t>     </a:t>
            </a:r>
            <a:r>
              <a:rPr lang="en-US" altLang="zh-TW" sz="3600" dirty="0" err="1"/>
              <a:t>data$Price</a:t>
            </a:r>
            <a:r>
              <a:rPr lang="en-US" altLang="zh-TW" sz="3600" dirty="0"/>
              <a:t>[n] &lt;- </a:t>
            </a:r>
            <a:r>
              <a:rPr lang="en-US" altLang="zh-TW" sz="3600" dirty="0" err="1"/>
              <a:t>data$Price</a:t>
            </a:r>
            <a:r>
              <a:rPr lang="en-US" altLang="zh-TW" sz="3600" dirty="0"/>
              <a:t>[n]*1.05</a:t>
            </a:r>
          </a:p>
          <a:p>
            <a:pPr marL="0" indent="0">
              <a:buNone/>
            </a:pPr>
            <a:r>
              <a:rPr lang="en-US" altLang="zh-TW" sz="3600" dirty="0">
                <a:solidFill>
                  <a:schemeClr val="accent2">
                    <a:lumMod val="75000"/>
                  </a:schemeClr>
                </a:solidFill>
              </a:rPr>
              <a:t>  </a:t>
            </a:r>
            <a:r>
              <a:rPr lang="en-US" altLang="zh-TW" sz="3600" dirty="0">
                <a:solidFill>
                  <a:schemeClr val="accent5"/>
                </a:solidFill>
              </a:rPr>
              <a:t>}</a:t>
            </a:r>
          </a:p>
          <a:p>
            <a:pPr marL="0" indent="0">
              <a:buNone/>
            </a:pPr>
            <a:r>
              <a:rPr lang="en-US" altLang="zh-TW" sz="3600" dirty="0">
                <a:solidFill>
                  <a:schemeClr val="accent5"/>
                </a:solidFill>
              </a:rPr>
              <a:t>}</a:t>
            </a:r>
            <a:endParaRPr lang="zh-TW" altLang="en-US" dirty="0">
              <a:solidFill>
                <a:schemeClr val="accent5"/>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985" y="4579565"/>
            <a:ext cx="92392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9946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69</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我們公司到底應該投資更多行銷資源到哪個門市呢</a:t>
            </a:r>
            <a:r>
              <a:rPr lang="en-US" altLang="zh-TW" sz="2400" dirty="0" smtClean="0"/>
              <a:t>?</a:t>
            </a:r>
            <a:endParaRPr lang="zh-TW" altLang="en-US" sz="2400" dirty="0"/>
          </a:p>
        </p:txBody>
      </p:sp>
    </p:spTree>
    <p:extLst>
      <p:ext uri="{BB962C8B-B14F-4D97-AF65-F5344CB8AC3E}">
        <p14:creationId xmlns:p14="http://schemas.microsoft.com/office/powerpoint/2010/main" val="415071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solidFill>
                  <a:srgbClr val="3333FF"/>
                </a:solidFill>
              </a:rPr>
              <a:t>課程相關事項</a:t>
            </a:r>
          </a:p>
        </p:txBody>
      </p:sp>
      <p:sp>
        <p:nvSpPr>
          <p:cNvPr id="3" name="Content Placeholder 2"/>
          <p:cNvSpPr>
            <a:spLocks noGrp="1"/>
          </p:cNvSpPr>
          <p:nvPr>
            <p:ph idx="1"/>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這門課可以帶給你</a:t>
            </a:r>
            <a:r>
              <a:rPr lang="zh-TW" altLang="en-US" dirty="0" smtClean="0"/>
              <a:t>：專題、論文、行銷與資料科學的</a:t>
            </a:r>
            <a:r>
              <a:rPr lang="en-US" altLang="zh-TW" dirty="0" smtClean="0"/>
              <a:t>insight</a:t>
            </a:r>
            <a:r>
              <a:rPr lang="zh-TW" altLang="en-US" dirty="0" smtClean="0"/>
              <a:t>、專案作品集</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檔案</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完整電子檔與程式碼將於課後提供給同學</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課程</a:t>
            </a:r>
            <a:r>
              <a:rPr lang="zh-TW" altLang="en-US" dirty="0" smtClean="0"/>
              <a:t>方向</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將以</a:t>
            </a:r>
            <a:r>
              <a:rPr lang="zh-TW" altLang="en-US" dirty="0" smtClean="0"/>
              <a:t>「文字探勘」 </a:t>
            </a:r>
            <a:r>
              <a:rPr lang="en-US" altLang="zh-TW" dirty="0" smtClean="0"/>
              <a:t>+</a:t>
            </a:r>
            <a:r>
              <a:rPr lang="zh-TW" altLang="en-US" dirty="0" smtClean="0"/>
              <a:t>「行銷資料科學」為主</a:t>
            </a:r>
            <a:endParaRPr lang="en-US" altLang="zh-TW" dirty="0" smtClean="0"/>
          </a:p>
          <a:p>
            <a:r>
              <a:rPr lang="zh-TW" altLang="en-US" dirty="0"/>
              <a:t>課程</a:t>
            </a:r>
            <a:r>
              <a:rPr lang="zh-TW" altLang="en-US" dirty="0" smtClean="0"/>
              <a:t>語言：</a:t>
            </a:r>
            <a:r>
              <a:rPr lang="en-US" altLang="zh-TW" dirty="0" smtClean="0"/>
              <a:t>R</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作業 ：期末與回家作業皆會以</a:t>
            </a:r>
            <a:r>
              <a:rPr lang="en-US" altLang="zh-TW" dirty="0" err="1" smtClean="0">
                <a:latin typeface="Times New Roman" pitchFamily="18" charset="0"/>
                <a:ea typeface="標楷體" panose="03000509000000000000" pitchFamily="65" charset="-120"/>
                <a:cs typeface="Times New Roman" pitchFamily="18" charset="0"/>
                <a:hlinkClick r:id="rId3"/>
              </a:rPr>
              <a:t>urcosme</a:t>
            </a:r>
            <a:r>
              <a:rPr lang="zh-TW" altLang="en-US" dirty="0" smtClean="0">
                <a:latin typeface="Times New Roman" pitchFamily="18" charset="0"/>
                <a:ea typeface="標楷體" panose="03000509000000000000" pitchFamily="65" charset="-120"/>
                <a:cs typeface="Times New Roman" pitchFamily="18" charset="0"/>
                <a:hlinkClick r:id="rId3"/>
              </a:rPr>
              <a:t>網站</a:t>
            </a:r>
            <a:r>
              <a:rPr lang="zh-TW" altLang="en-US" dirty="0" smtClean="0">
                <a:latin typeface="Times New Roman" pitchFamily="18" charset="0"/>
                <a:ea typeface="標楷體" panose="03000509000000000000" pitchFamily="65" charset="-120"/>
                <a:cs typeface="Times New Roman" pitchFamily="18" charset="0"/>
              </a:rPr>
              <a:t>作為標的</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雖然有句話說</a:t>
            </a:r>
            <a:r>
              <a:rPr lang="en-US" altLang="zh-TW" dirty="0" smtClean="0"/>
              <a:t>…</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當問題太多的時候就解決問問題的那個人</a:t>
            </a:r>
            <a:r>
              <a:rPr lang="en-US" altLang="zh-TW" dirty="0" smtClean="0"/>
              <a:t>….</a:t>
            </a:r>
          </a:p>
          <a:p>
            <a:pPr marL="0" indent="0">
              <a:buNone/>
            </a:pPr>
            <a:r>
              <a:rPr lang="zh-TW" altLang="en-US" b="1" dirty="0" smtClean="0"/>
              <a:t>但請絕對不要這樣做！</a:t>
            </a:r>
            <a:endParaRPr lang="zh-TW" altLang="en-US" b="1"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70</a:t>
            </a:fld>
            <a:endParaRPr lang="zh-TW" altLang="en-US"/>
          </a:p>
        </p:txBody>
      </p:sp>
      <p:sp>
        <p:nvSpPr>
          <p:cNvPr id="5" name="AutoShape 2" descr="「姚明臉」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姚明臉」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4342" name="Picture 6" descr="「姚明臉」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1501"/>
          <a:stretch/>
        </p:blipFill>
        <p:spPr bwMode="auto">
          <a:xfrm>
            <a:off x="5746545" y="2614109"/>
            <a:ext cx="2942532" cy="339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34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類別庫安裝與載入</a:t>
            </a:r>
            <a:endParaRPr lang="zh-TW" altLang="en-US" dirty="0"/>
          </a:p>
        </p:txBody>
      </p:sp>
      <p:sp>
        <p:nvSpPr>
          <p:cNvPr id="3" name="內容版面配置區 2"/>
          <p:cNvSpPr>
            <a:spLocks noGrp="1"/>
          </p:cNvSpPr>
          <p:nvPr>
            <p:ph idx="1"/>
          </p:nvPr>
        </p:nvSpPr>
        <p:spPr/>
        <p:txBody>
          <a:bodyPr/>
          <a:lstStyle/>
          <a:p>
            <a:r>
              <a:rPr lang="zh-TW" altLang="en-US" dirty="0"/>
              <a:t>類別</a:t>
            </a:r>
            <a:r>
              <a:rPr lang="zh-TW" altLang="en-US" dirty="0" smtClean="0"/>
              <a:t>庫： 別人寫好的程式碼，可以輕易使用，大量減少開發時間，高機率都是免費</a:t>
            </a:r>
            <a:r>
              <a:rPr lang="zh-TW" altLang="en-US" dirty="0"/>
              <a:t>！</a:t>
            </a:r>
            <a:endParaRPr lang="en-US" altLang="zh-TW" dirty="0" smtClean="0"/>
          </a:p>
          <a:p>
            <a:r>
              <a:rPr lang="zh-TW" altLang="en-US" dirty="0" smtClean="0"/>
              <a:t>安裝： 從網路上下載並安裝到你的電腦。</a:t>
            </a:r>
            <a:endParaRPr lang="en-US" altLang="zh-TW" dirty="0" smtClean="0"/>
          </a:p>
          <a:p>
            <a:pPr lvl="1"/>
            <a:r>
              <a:rPr lang="zh-TW" altLang="en-US" dirty="0" smtClean="0"/>
              <a:t>語法：</a:t>
            </a:r>
            <a:r>
              <a:rPr lang="en-US" altLang="zh-TW" dirty="0"/>
              <a:t> </a:t>
            </a:r>
            <a:r>
              <a:rPr lang="en-US" altLang="zh-TW" dirty="0" err="1"/>
              <a:t>install.packages</a:t>
            </a:r>
            <a:r>
              <a:rPr lang="en-US" altLang="zh-TW" dirty="0" smtClean="0"/>
              <a:t>(</a:t>
            </a:r>
            <a:r>
              <a:rPr lang="zh-TW" altLang="en-US" dirty="0" smtClean="0"/>
              <a:t> </a:t>
            </a:r>
            <a:r>
              <a:rPr lang="en-US" altLang="zh-TW" dirty="0" smtClean="0"/>
              <a:t>'</a:t>
            </a:r>
            <a:r>
              <a:rPr lang="zh-TW" altLang="en-US" dirty="0" smtClean="0"/>
              <a:t>類別</a:t>
            </a:r>
            <a:r>
              <a:rPr lang="zh-TW" altLang="en-US" dirty="0"/>
              <a:t>庫名</a:t>
            </a:r>
            <a:r>
              <a:rPr lang="zh-TW" altLang="en-US" dirty="0" smtClean="0"/>
              <a:t>子</a:t>
            </a:r>
            <a:r>
              <a:rPr lang="en-US" altLang="zh-TW" dirty="0" smtClean="0"/>
              <a:t>'</a:t>
            </a:r>
            <a:r>
              <a:rPr lang="zh-TW" altLang="en-US" dirty="0" smtClean="0"/>
              <a:t> </a:t>
            </a:r>
            <a:r>
              <a:rPr lang="en-US" altLang="zh-TW" dirty="0" smtClean="0"/>
              <a:t>)</a:t>
            </a:r>
          </a:p>
          <a:p>
            <a:r>
              <a:rPr lang="zh-TW" altLang="en-US" dirty="0" smtClean="0"/>
              <a:t>載入：將在電腦</a:t>
            </a:r>
            <a:r>
              <a:rPr lang="zh-TW" altLang="en-US" dirty="0"/>
              <a:t>中的特定類別</a:t>
            </a:r>
            <a:r>
              <a:rPr lang="zh-TW" altLang="en-US" dirty="0" smtClean="0"/>
              <a:t>庫載入到程式中。</a:t>
            </a:r>
            <a:endParaRPr lang="en-US" altLang="zh-TW" dirty="0" smtClean="0"/>
          </a:p>
          <a:p>
            <a:pPr lvl="1"/>
            <a:r>
              <a:rPr lang="zh-TW" altLang="en-US" dirty="0" smtClean="0"/>
              <a:t>語法：</a:t>
            </a:r>
            <a:r>
              <a:rPr lang="en-US" altLang="zh-TW" dirty="0"/>
              <a:t> </a:t>
            </a:r>
            <a:r>
              <a:rPr lang="en-US" altLang="zh-TW" dirty="0" smtClean="0"/>
              <a:t>library(</a:t>
            </a:r>
            <a:r>
              <a:rPr lang="zh-TW" altLang="en-US" dirty="0"/>
              <a:t>類別庫名子</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71</a:t>
            </a:fld>
            <a:endParaRPr lang="zh-TW" altLang="en-US"/>
          </a:p>
        </p:txBody>
      </p:sp>
    </p:spTree>
    <p:extLst>
      <p:ext uri="{BB962C8B-B14F-4D97-AF65-F5344CB8AC3E}">
        <p14:creationId xmlns:p14="http://schemas.microsoft.com/office/powerpoint/2010/main" val="4221399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繪圖</a:t>
            </a:r>
            <a:r>
              <a:rPr lang="en-US" altLang="zh-TW" dirty="0" smtClean="0"/>
              <a:t>ggplot2</a:t>
            </a:r>
            <a:r>
              <a:rPr lang="zh-TW" altLang="en-US" dirty="0" smtClean="0"/>
              <a:t> </a:t>
            </a:r>
            <a:r>
              <a:rPr lang="en-US" altLang="zh-TW" dirty="0" smtClean="0"/>
              <a:t>–</a:t>
            </a:r>
            <a:r>
              <a:rPr lang="zh-TW" altLang="en-US" dirty="0" smtClean="0"/>
              <a:t>散布圖</a:t>
            </a:r>
            <a:endParaRPr lang="zh-TW" altLang="en-US" dirty="0"/>
          </a:p>
        </p:txBody>
      </p:sp>
      <p:sp>
        <p:nvSpPr>
          <p:cNvPr id="3" name="內容版面配置區 2"/>
          <p:cNvSpPr>
            <a:spLocks noGrp="1"/>
          </p:cNvSpPr>
          <p:nvPr>
            <p:ph idx="1"/>
          </p:nvPr>
        </p:nvSpPr>
        <p:spPr/>
        <p:txBody>
          <a:bodyPr>
            <a:normAutofit fontScale="92500"/>
          </a:bodyPr>
          <a:lstStyle/>
          <a:p>
            <a:r>
              <a:rPr lang="en-US" altLang="zh-TW" dirty="0"/>
              <a:t>g</a:t>
            </a:r>
            <a:r>
              <a:rPr lang="en-US" altLang="zh-TW" dirty="0" smtClean="0"/>
              <a:t>gplot2 :</a:t>
            </a:r>
            <a:r>
              <a:rPr lang="zh-TW" altLang="en-US" dirty="0"/>
              <a:t> </a:t>
            </a:r>
            <a:r>
              <a:rPr lang="en-US" altLang="zh-TW" dirty="0"/>
              <a:t>ggplot2</a:t>
            </a:r>
            <a:r>
              <a:rPr lang="zh-TW" altLang="en-US" dirty="0"/>
              <a:t>是統計程式語言</a:t>
            </a:r>
            <a:r>
              <a:rPr lang="en-US" altLang="zh-TW" dirty="0"/>
              <a:t>R</a:t>
            </a:r>
            <a:r>
              <a:rPr lang="zh-TW" altLang="en-US" dirty="0"/>
              <a:t>的一個數據可視化繪圖包。</a:t>
            </a:r>
            <a:r>
              <a:rPr lang="en-US" altLang="zh-TW" dirty="0"/>
              <a:t>ggplot2</a:t>
            </a:r>
            <a:r>
              <a:rPr lang="zh-TW" altLang="en-US" dirty="0"/>
              <a:t>由</a:t>
            </a:r>
            <a:r>
              <a:rPr lang="en-US" altLang="zh-TW" dirty="0"/>
              <a:t>Hadley Wickham</a:t>
            </a:r>
            <a:r>
              <a:rPr lang="zh-TW" altLang="en-US" dirty="0"/>
              <a:t>在</a:t>
            </a:r>
            <a:r>
              <a:rPr lang="en-US" altLang="zh-TW" dirty="0"/>
              <a:t>2005</a:t>
            </a:r>
            <a:r>
              <a:rPr lang="zh-TW" altLang="en-US" dirty="0"/>
              <a:t>年創造</a:t>
            </a:r>
            <a:r>
              <a:rPr lang="zh-TW" altLang="en-US" dirty="0" smtClean="0"/>
              <a:t>。</a:t>
            </a:r>
            <a:endParaRPr lang="en-US" altLang="zh-TW" dirty="0" smtClean="0"/>
          </a:p>
          <a:p>
            <a:endParaRPr lang="en-US" altLang="zh-TW" dirty="0" smtClean="0"/>
          </a:p>
          <a:p>
            <a:r>
              <a:rPr lang="zh-TW" altLang="en-US" dirty="0" smtClean="0"/>
              <a:t>語法：</a:t>
            </a:r>
            <a:endParaRPr lang="en-US" altLang="zh-TW" dirty="0" smtClean="0"/>
          </a:p>
          <a:p>
            <a:pPr marL="0" indent="0">
              <a:buNone/>
            </a:pPr>
            <a:r>
              <a:rPr lang="en-US" altLang="zh-TW" dirty="0" smtClean="0"/>
              <a:t>      </a:t>
            </a:r>
            <a:r>
              <a:rPr lang="en-US" altLang="zh-TW" dirty="0" err="1" smtClean="0"/>
              <a:t>ggplot</a:t>
            </a:r>
            <a:r>
              <a:rPr lang="en-US" altLang="zh-TW" dirty="0" smtClean="0"/>
              <a:t>( </a:t>
            </a:r>
            <a:r>
              <a:rPr lang="zh-TW" altLang="en-US" dirty="0" smtClean="0">
                <a:solidFill>
                  <a:schemeClr val="accent2">
                    <a:lumMod val="50000"/>
                  </a:schemeClr>
                </a:solidFill>
              </a:rPr>
              <a:t>要顯示的</a:t>
            </a:r>
            <a:r>
              <a:rPr lang="en-US" altLang="zh-TW" dirty="0" err="1" smtClean="0">
                <a:solidFill>
                  <a:schemeClr val="accent2">
                    <a:lumMod val="50000"/>
                  </a:schemeClr>
                </a:solidFill>
              </a:rPr>
              <a:t>dataframe</a:t>
            </a:r>
            <a:r>
              <a:rPr lang="en-US" altLang="zh-TW" dirty="0" smtClean="0">
                <a:solidFill>
                  <a:schemeClr val="accent2">
                    <a:lumMod val="50000"/>
                  </a:schemeClr>
                </a:solidFill>
              </a:rPr>
              <a:t>   </a:t>
            </a:r>
            <a:r>
              <a:rPr lang="en-US" altLang="zh-TW" dirty="0" smtClean="0"/>
              <a:t>, </a:t>
            </a:r>
            <a:r>
              <a:rPr lang="en-US" altLang="zh-TW" dirty="0" err="1"/>
              <a:t>aes</a:t>
            </a:r>
            <a:r>
              <a:rPr lang="en-US" altLang="zh-TW" dirty="0"/>
              <a:t>(x </a:t>
            </a:r>
            <a:r>
              <a:rPr lang="en-US" altLang="zh-TW" dirty="0" smtClean="0"/>
              <a:t>= </a:t>
            </a:r>
            <a:r>
              <a:rPr lang="en-US" altLang="zh-TW" dirty="0" smtClean="0">
                <a:solidFill>
                  <a:schemeClr val="accent2">
                    <a:lumMod val="50000"/>
                  </a:schemeClr>
                </a:solidFill>
              </a:rPr>
              <a:t>X</a:t>
            </a:r>
            <a:r>
              <a:rPr lang="zh-TW" altLang="en-US" dirty="0" smtClean="0">
                <a:solidFill>
                  <a:schemeClr val="accent2">
                    <a:lumMod val="50000"/>
                  </a:schemeClr>
                </a:solidFill>
              </a:rPr>
              <a:t>軸欄位</a:t>
            </a:r>
            <a:r>
              <a:rPr lang="en-US" altLang="zh-TW" dirty="0" smtClean="0"/>
              <a:t>,</a:t>
            </a:r>
            <a:r>
              <a:rPr lang="zh-TW" altLang="en-US" dirty="0" smtClean="0"/>
              <a:t> </a:t>
            </a:r>
            <a:r>
              <a:rPr lang="en-US" altLang="zh-TW" dirty="0" smtClean="0"/>
              <a:t> </a:t>
            </a:r>
            <a:r>
              <a:rPr lang="en-US" altLang="zh-TW" dirty="0"/>
              <a:t>y </a:t>
            </a:r>
            <a:r>
              <a:rPr lang="en-US" altLang="zh-TW" dirty="0" smtClean="0"/>
              <a:t>=</a:t>
            </a:r>
            <a:r>
              <a:rPr lang="en-US" altLang="zh-TW" dirty="0" smtClean="0">
                <a:solidFill>
                  <a:schemeClr val="accent2">
                    <a:lumMod val="50000"/>
                  </a:schemeClr>
                </a:solidFill>
              </a:rPr>
              <a:t>Y</a:t>
            </a:r>
            <a:r>
              <a:rPr lang="zh-TW" altLang="en-US" dirty="0" smtClean="0">
                <a:solidFill>
                  <a:schemeClr val="accent2">
                    <a:lumMod val="50000"/>
                  </a:schemeClr>
                </a:solidFill>
              </a:rPr>
              <a:t>軸欄位</a:t>
            </a:r>
            <a:r>
              <a:rPr lang="en-US" altLang="zh-TW" dirty="0" smtClean="0"/>
              <a:t>)) </a:t>
            </a:r>
            <a:r>
              <a:rPr lang="en-US" altLang="zh-TW" dirty="0"/>
              <a:t>))</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smtClean="0"/>
              <a:t>()</a:t>
            </a:r>
            <a:endParaRPr lang="en-US" altLang="zh-TW" dirty="0"/>
          </a:p>
          <a:p>
            <a:pPr marL="457200" lvl="1" indent="0">
              <a:buNone/>
            </a:pPr>
            <a:r>
              <a:rPr lang="en-US" altLang="zh-TW" sz="2800" dirty="0"/>
              <a:t> </a:t>
            </a:r>
            <a:endParaRPr lang="zh-TW" altLang="en-US" sz="2800" dirty="0"/>
          </a:p>
          <a:p>
            <a:pPr marL="0" indent="0">
              <a:buNone/>
            </a:pPr>
            <a:r>
              <a:rPr lang="en-US" altLang="zh-TW" dirty="0" smtClean="0"/>
              <a:t>Ex. </a:t>
            </a:r>
            <a:r>
              <a:rPr lang="en-US" altLang="zh-TW" dirty="0" err="1" smtClean="0"/>
              <a:t>ggplot</a:t>
            </a:r>
            <a:r>
              <a:rPr lang="en-US" altLang="zh-TW" dirty="0" smtClean="0"/>
              <a:t>(data</a:t>
            </a:r>
            <a:r>
              <a:rPr lang="en-US" altLang="zh-TW" dirty="0"/>
              <a:t>, </a:t>
            </a:r>
            <a:r>
              <a:rPr lang="en-US" altLang="zh-TW" dirty="0" err="1"/>
              <a:t>aes</a:t>
            </a:r>
            <a:r>
              <a:rPr lang="en-US" altLang="zh-TW" dirty="0"/>
              <a:t>(x = Population, y = Sales)) ))</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a:t>()</a:t>
            </a:r>
            <a:endParaRPr lang="zh-TW" altLang="en-US"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72</a:t>
            </a:fld>
            <a:endParaRPr lang="zh-TW" altLang="en-US"/>
          </a:p>
        </p:txBody>
      </p:sp>
    </p:spTree>
    <p:extLst>
      <p:ext uri="{BB962C8B-B14F-4D97-AF65-F5344CB8AC3E}">
        <p14:creationId xmlns:p14="http://schemas.microsoft.com/office/powerpoint/2010/main" val="20496609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400" dirty="0"/>
              <a:t>投</a:t>
            </a:r>
            <a:r>
              <a:rPr lang="zh-TW" altLang="en-US" sz="4400" dirty="0" smtClean="0"/>
              <a:t>行銷</a:t>
            </a:r>
            <a:r>
              <a:rPr lang="zh-TW" altLang="en-US" sz="4400" dirty="0"/>
              <a:t>資源到哪個</a:t>
            </a:r>
            <a:r>
              <a:rPr lang="zh-TW" altLang="en-US" sz="4400" dirty="0" smtClean="0"/>
              <a:t>門市比較</a:t>
            </a:r>
            <a:r>
              <a:rPr lang="zh-TW" altLang="en-US" sz="4400" dirty="0"/>
              <a:t>好</a:t>
            </a:r>
            <a:r>
              <a:rPr lang="zh-TW" altLang="en-US" sz="4400" dirty="0" smtClean="0"/>
              <a:t>呢</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什麼資料是我們有</a:t>
            </a:r>
            <a:r>
              <a:rPr lang="en-US" altLang="zh-TW" dirty="0" smtClean="0"/>
              <a:t>?</a:t>
            </a:r>
            <a:r>
              <a:rPr lang="zh-TW" altLang="en-US" dirty="0" smtClean="0"/>
              <a:t>又可以影響</a:t>
            </a:r>
            <a:r>
              <a:rPr lang="zh-TW" altLang="en-US" dirty="0"/>
              <a:t>銷量</a:t>
            </a:r>
            <a:r>
              <a:rPr lang="en-US" altLang="zh-TW" dirty="0" smtClean="0"/>
              <a:t>?</a:t>
            </a:r>
          </a:p>
          <a:p>
            <a:pPr marL="0" indent="0">
              <a:buNone/>
            </a:pPr>
            <a:r>
              <a:rPr lang="en-US" altLang="zh-TW" dirty="0"/>
              <a:t> </a:t>
            </a:r>
            <a:r>
              <a:rPr lang="zh-TW" altLang="en-US" dirty="0" smtClean="0"/>
              <a:t> </a:t>
            </a:r>
            <a:r>
              <a:rPr lang="en-US" altLang="zh-TW" dirty="0" smtClean="0"/>
              <a:t>" Sales </a:t>
            </a:r>
            <a:r>
              <a:rPr lang="en-US" altLang="zh-TW" dirty="0"/>
              <a:t>"</a:t>
            </a:r>
            <a:r>
              <a:rPr lang="en-US" altLang="zh-TW" dirty="0" smtClean="0"/>
              <a:t>  </a:t>
            </a:r>
            <a:r>
              <a:rPr lang="zh-TW" altLang="en-US" dirty="0" smtClean="0"/>
              <a:t>、 </a:t>
            </a:r>
            <a:r>
              <a:rPr lang="en-US" altLang="zh-TW" dirty="0" smtClean="0"/>
              <a:t>"</a:t>
            </a:r>
            <a:r>
              <a:rPr lang="en-US" altLang="zh-TW" dirty="0" err="1" smtClean="0"/>
              <a:t>CompPrice</a:t>
            </a:r>
            <a:r>
              <a:rPr lang="en-US" altLang="zh-TW" dirty="0" smtClean="0"/>
              <a:t>" </a:t>
            </a:r>
            <a:r>
              <a:rPr lang="zh-TW" altLang="en-US" dirty="0" smtClean="0"/>
              <a:t> </a:t>
            </a:r>
            <a:r>
              <a:rPr lang="zh-TW" altLang="en-US" dirty="0"/>
              <a:t>、</a:t>
            </a:r>
            <a:r>
              <a:rPr lang="en-US" altLang="zh-TW" dirty="0" smtClean="0"/>
              <a:t>  "</a:t>
            </a:r>
            <a:r>
              <a:rPr lang="en-US" altLang="zh-TW" dirty="0"/>
              <a:t>Income"     </a:t>
            </a:r>
          </a:p>
          <a:p>
            <a:pPr marL="0" indent="0">
              <a:buNone/>
            </a:pPr>
            <a:r>
              <a:rPr lang="en-US" altLang="zh-TW" dirty="0"/>
              <a:t> </a:t>
            </a:r>
            <a:r>
              <a:rPr lang="en-US" altLang="zh-TW" dirty="0" smtClean="0"/>
              <a:t> </a:t>
            </a:r>
            <a:r>
              <a:rPr lang="en-US" altLang="zh-TW" dirty="0"/>
              <a:t>"Advertising</a:t>
            </a:r>
            <a:r>
              <a:rPr lang="en-US" altLang="zh-TW" dirty="0" smtClean="0"/>
              <a:t>"</a:t>
            </a:r>
            <a:r>
              <a:rPr lang="zh-TW" altLang="en-US" dirty="0"/>
              <a:t> 、</a:t>
            </a:r>
            <a:r>
              <a:rPr lang="en-US" altLang="zh-TW" dirty="0"/>
              <a:t> </a:t>
            </a:r>
            <a:r>
              <a:rPr lang="en-US" altLang="zh-TW" dirty="0" smtClean="0"/>
              <a:t> "</a:t>
            </a:r>
            <a:r>
              <a:rPr lang="en-US" altLang="zh-TW" dirty="0"/>
              <a:t>Population</a:t>
            </a:r>
            <a:r>
              <a:rPr lang="en-US" altLang="zh-TW" dirty="0" smtClean="0"/>
              <a:t>"</a:t>
            </a:r>
            <a:r>
              <a:rPr lang="zh-TW" altLang="en-US" dirty="0"/>
              <a:t> 、</a:t>
            </a:r>
            <a:r>
              <a:rPr lang="en-US" altLang="zh-TW" dirty="0"/>
              <a:t> </a:t>
            </a:r>
            <a:r>
              <a:rPr lang="en-US" altLang="zh-TW" dirty="0" smtClean="0"/>
              <a:t>  "</a:t>
            </a:r>
            <a:r>
              <a:rPr lang="en-US" altLang="zh-TW" dirty="0"/>
              <a:t>Price"  </a:t>
            </a:r>
            <a:r>
              <a:rPr lang="zh-TW" altLang="en-US" dirty="0"/>
              <a:t> 、</a:t>
            </a:r>
            <a:r>
              <a:rPr lang="en-US" altLang="zh-TW" dirty="0"/>
              <a:t> </a:t>
            </a:r>
            <a:r>
              <a:rPr lang="en-US" altLang="zh-TW" dirty="0" smtClean="0"/>
              <a:t>    "</a:t>
            </a:r>
            <a:r>
              <a:rPr lang="en-US" altLang="zh-TW" dirty="0" err="1"/>
              <a:t>ShelveLoc</a:t>
            </a:r>
            <a:r>
              <a:rPr lang="en-US" altLang="zh-TW" dirty="0"/>
              <a:t>"  </a:t>
            </a:r>
          </a:p>
          <a:p>
            <a:pPr marL="0" indent="0">
              <a:buNone/>
            </a:pPr>
            <a:r>
              <a:rPr lang="en-US" altLang="zh-TW" dirty="0"/>
              <a:t> </a:t>
            </a:r>
            <a:r>
              <a:rPr lang="en-US" altLang="zh-TW" dirty="0" smtClean="0"/>
              <a:t> </a:t>
            </a:r>
            <a:r>
              <a:rPr lang="en-US" altLang="zh-TW" dirty="0"/>
              <a:t>"Age"      </a:t>
            </a:r>
            <a:r>
              <a:rPr lang="zh-TW" altLang="en-US" dirty="0"/>
              <a:t> 、</a:t>
            </a:r>
            <a:r>
              <a:rPr lang="en-US" altLang="zh-TW" dirty="0"/>
              <a:t> </a:t>
            </a:r>
            <a:r>
              <a:rPr lang="en-US" altLang="zh-TW" dirty="0" smtClean="0"/>
              <a:t>   "</a:t>
            </a:r>
            <a:r>
              <a:rPr lang="en-US" altLang="zh-TW" dirty="0"/>
              <a:t>Education" </a:t>
            </a:r>
            <a:r>
              <a:rPr lang="zh-TW" altLang="en-US" dirty="0"/>
              <a:t> 、</a:t>
            </a:r>
            <a:r>
              <a:rPr lang="en-US" altLang="zh-TW" dirty="0"/>
              <a:t> </a:t>
            </a:r>
            <a:r>
              <a:rPr lang="en-US" altLang="zh-TW" dirty="0" smtClean="0"/>
              <a:t>  "</a:t>
            </a:r>
            <a:r>
              <a:rPr lang="en-US" altLang="zh-TW" dirty="0"/>
              <a:t>Urban"    </a:t>
            </a:r>
            <a:r>
              <a:rPr lang="zh-TW" altLang="en-US" dirty="0"/>
              <a:t> 、</a:t>
            </a:r>
            <a:r>
              <a:rPr lang="en-US" altLang="zh-TW" dirty="0"/>
              <a:t> </a:t>
            </a:r>
            <a:r>
              <a:rPr lang="en-US" altLang="zh-TW" dirty="0" smtClean="0"/>
              <a:t>   "</a:t>
            </a:r>
            <a:r>
              <a:rPr lang="en-US" altLang="zh-TW" dirty="0"/>
              <a:t>US"         </a:t>
            </a:r>
          </a:p>
          <a:p>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73</a:t>
            </a:fld>
            <a:endParaRPr lang="zh-TW" altLang="en-US"/>
          </a:p>
        </p:txBody>
      </p:sp>
      <p:sp>
        <p:nvSpPr>
          <p:cNvPr id="8" name="文字方塊 7"/>
          <p:cNvSpPr txBox="1"/>
          <p:nvPr/>
        </p:nvSpPr>
        <p:spPr>
          <a:xfrm>
            <a:off x="1603554" y="4439264"/>
            <a:ext cx="6353021" cy="523220"/>
          </a:xfrm>
          <a:prstGeom prst="rect">
            <a:avLst/>
          </a:prstGeom>
          <a:noFill/>
        </p:spPr>
        <p:txBody>
          <a:bodyPr wrap="none" rtlCol="0">
            <a:spAutoFit/>
          </a:bodyPr>
          <a:lstStyle/>
          <a:p>
            <a:r>
              <a:rPr lang="zh-TW" altLang="en-US" sz="2800" dirty="0">
                <a:latin typeface="Times New Roman" panose="02020603050405020304" pitchFamily="18" charset="0"/>
                <a:ea typeface="標楷體" panose="03000509000000000000" pitchFamily="65" charset="-120"/>
              </a:rPr>
              <a:t>最後選擇</a:t>
            </a:r>
            <a:r>
              <a:rPr lang="zh-TW" altLang="en-US" sz="2800" b="1" dirty="0" smtClean="0">
                <a:latin typeface="Times New Roman" panose="02020603050405020304" pitchFamily="18" charset="0"/>
                <a:ea typeface="標楷體" panose="03000509000000000000" pitchFamily="65" charset="-120"/>
              </a:rPr>
              <a:t>銷量</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Sales</a:t>
            </a:r>
            <a:r>
              <a:rPr lang="en-US" altLang="zh-TW" sz="2800" b="1" dirty="0" smtClean="0">
                <a:latin typeface="Times New Roman" panose="02020603050405020304" pitchFamily="18" charset="0"/>
                <a:ea typeface="標楷體" panose="03000509000000000000" pitchFamily="65" charset="-120"/>
              </a:rPr>
              <a:t>)</a:t>
            </a:r>
            <a:r>
              <a:rPr lang="zh-TW" altLang="en-US" sz="2800" dirty="0" smtClean="0">
                <a:latin typeface="Times New Roman" panose="02020603050405020304" pitchFamily="18" charset="0"/>
                <a:ea typeface="標楷體" panose="03000509000000000000" pitchFamily="65" charset="-120"/>
              </a:rPr>
              <a:t>、</a:t>
            </a:r>
            <a:r>
              <a:rPr lang="zh-TW" altLang="en-US" sz="2800" b="1" dirty="0" smtClean="0">
                <a:latin typeface="Times New Roman" panose="02020603050405020304" pitchFamily="18" charset="0"/>
                <a:ea typeface="標楷體" panose="03000509000000000000" pitchFamily="65" charset="-120"/>
              </a:rPr>
              <a:t>人口</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Population</a:t>
            </a:r>
            <a:r>
              <a:rPr lang="en-US" altLang="zh-TW" sz="2800" b="1" dirty="0" smtClean="0">
                <a:latin typeface="Times New Roman" panose="02020603050405020304" pitchFamily="18" charset="0"/>
                <a:ea typeface="標楷體" panose="03000509000000000000" pitchFamily="65" charset="-120"/>
              </a:rPr>
              <a:t>)</a:t>
            </a:r>
            <a:endParaRPr lang="zh-TW" altLang="en-US" sz="28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0736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問題四、</a:t>
            </a:r>
            <a:r>
              <a:rPr lang="zh-TW" altLang="en-US" dirty="0" smtClean="0"/>
              <a:t>繪製二維圖形</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install.packages</a:t>
            </a:r>
            <a:r>
              <a:rPr lang="en-US" altLang="zh-TW" dirty="0"/>
              <a:t>('ggplot2')</a:t>
            </a:r>
          </a:p>
          <a:p>
            <a:pPr marL="0" indent="0">
              <a:buNone/>
            </a:pPr>
            <a:r>
              <a:rPr lang="en-US" altLang="zh-TW" dirty="0"/>
              <a:t>library(ggplot2</a:t>
            </a:r>
            <a:r>
              <a:rPr lang="en-US" altLang="zh-TW" dirty="0" smtClean="0"/>
              <a:t>)</a:t>
            </a:r>
          </a:p>
          <a:p>
            <a:pPr marL="0" indent="0">
              <a:buNone/>
            </a:pPr>
            <a:endParaRPr lang="en-US" altLang="zh-TW" dirty="0"/>
          </a:p>
          <a:p>
            <a:pPr marL="0" indent="0">
              <a:buNone/>
            </a:pPr>
            <a:r>
              <a:rPr lang="en-US" altLang="zh-TW" dirty="0" err="1"/>
              <a:t>ggplot</a:t>
            </a:r>
            <a:r>
              <a:rPr lang="en-US" altLang="zh-TW" dirty="0"/>
              <a:t>(data, </a:t>
            </a:r>
            <a:r>
              <a:rPr lang="en-US" altLang="zh-TW" dirty="0" err="1"/>
              <a:t>aes</a:t>
            </a:r>
            <a:r>
              <a:rPr lang="en-US" altLang="zh-TW" dirty="0"/>
              <a:t>(x = Population, y = Sales)) +</a:t>
            </a:r>
          </a:p>
          <a:p>
            <a:pPr marL="0" indent="0">
              <a:buNone/>
            </a:pPr>
            <a:r>
              <a:rPr lang="en-US" altLang="zh-TW" dirty="0"/>
              <a:t>  </a:t>
            </a:r>
            <a:r>
              <a:rPr lang="en-US" altLang="zh-TW" dirty="0" err="1"/>
              <a:t>geom_point</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74</a:t>
            </a:fld>
            <a:endParaRPr lang="zh-TW" altLang="en-US"/>
          </a:p>
        </p:txBody>
      </p:sp>
    </p:spTree>
    <p:extLst>
      <p:ext uri="{BB962C8B-B14F-4D97-AF65-F5344CB8AC3E}">
        <p14:creationId xmlns:p14="http://schemas.microsoft.com/office/powerpoint/2010/main" val="2796165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看圖</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75</a:t>
            </a:fld>
            <a:endParaRPr lang="zh-TW" altLang="en-US"/>
          </a:p>
        </p:txBody>
      </p:sp>
      <p:pic>
        <p:nvPicPr>
          <p:cNvPr id="5" name="圖片 4"/>
          <p:cNvPicPr>
            <a:picLocks noChangeAspect="1"/>
          </p:cNvPicPr>
          <p:nvPr/>
        </p:nvPicPr>
        <p:blipFill>
          <a:blip r:embed="rId2"/>
          <a:stretch>
            <a:fillRect/>
          </a:stretch>
        </p:blipFill>
        <p:spPr>
          <a:xfrm>
            <a:off x="1120877" y="1656888"/>
            <a:ext cx="9459356" cy="4882025"/>
          </a:xfrm>
          <a:prstGeom prst="rect">
            <a:avLst/>
          </a:prstGeom>
        </p:spPr>
      </p:pic>
    </p:spTree>
    <p:extLst>
      <p:ext uri="{BB962C8B-B14F-4D97-AF65-F5344CB8AC3E}">
        <p14:creationId xmlns:p14="http://schemas.microsoft.com/office/powerpoint/2010/main" val="2970524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繪圖</a:t>
            </a:r>
            <a:r>
              <a:rPr lang="en-US" altLang="zh-TW" dirty="0"/>
              <a:t>ggplot2</a:t>
            </a:r>
            <a:r>
              <a:rPr lang="zh-TW" altLang="en-US" dirty="0"/>
              <a:t> </a:t>
            </a:r>
            <a:r>
              <a:rPr lang="en-US" altLang="zh-TW" dirty="0"/>
              <a:t>–</a:t>
            </a:r>
            <a:r>
              <a:rPr lang="zh-TW" altLang="en-US" dirty="0"/>
              <a:t>散布圖 蓋圖層</a:t>
            </a:r>
          </a:p>
        </p:txBody>
      </p:sp>
      <p:sp>
        <p:nvSpPr>
          <p:cNvPr id="3" name="內容版面配置區 2"/>
          <p:cNvSpPr>
            <a:spLocks noGrp="1"/>
          </p:cNvSpPr>
          <p:nvPr>
            <p:ph idx="1"/>
          </p:nvPr>
        </p:nvSpPr>
        <p:spPr/>
        <p:txBody>
          <a:bodyPr/>
          <a:lstStyle/>
          <a:p>
            <a:r>
              <a:rPr lang="zh-TW" altLang="en-US" dirty="0"/>
              <a:t>語法：</a:t>
            </a:r>
            <a:endParaRPr lang="en-US" altLang="zh-TW" dirty="0"/>
          </a:p>
          <a:p>
            <a:pPr marL="0" indent="0">
              <a:buNone/>
            </a:pPr>
            <a:r>
              <a:rPr lang="en-US" altLang="zh-TW" dirty="0"/>
              <a:t>      </a:t>
            </a:r>
            <a:r>
              <a:rPr lang="en-US" altLang="zh-TW" dirty="0" err="1"/>
              <a:t>ggplot</a:t>
            </a:r>
            <a:r>
              <a:rPr lang="en-US" altLang="zh-TW" dirty="0"/>
              <a:t>( </a:t>
            </a:r>
            <a:r>
              <a:rPr lang="zh-TW" altLang="en-US" dirty="0">
                <a:solidFill>
                  <a:schemeClr val="accent2">
                    <a:lumMod val="50000"/>
                  </a:schemeClr>
                </a:solidFill>
              </a:rPr>
              <a:t>要顯示的</a:t>
            </a:r>
            <a:r>
              <a:rPr lang="en-US" altLang="zh-TW" dirty="0" err="1">
                <a:solidFill>
                  <a:schemeClr val="accent2">
                    <a:lumMod val="50000"/>
                  </a:schemeClr>
                </a:solidFill>
              </a:rPr>
              <a:t>dataframe</a:t>
            </a:r>
            <a:r>
              <a:rPr lang="en-US" altLang="zh-TW" dirty="0">
                <a:solidFill>
                  <a:schemeClr val="accent2">
                    <a:lumMod val="50000"/>
                  </a:schemeClr>
                </a:solidFill>
              </a:rPr>
              <a:t>   </a:t>
            </a:r>
            <a:r>
              <a:rPr lang="en-US" altLang="zh-TW" dirty="0"/>
              <a:t>, </a:t>
            </a:r>
            <a:r>
              <a:rPr lang="en-US" altLang="zh-TW" dirty="0" err="1"/>
              <a:t>aes</a:t>
            </a:r>
            <a:r>
              <a:rPr lang="en-US" altLang="zh-TW" dirty="0"/>
              <a:t>(x = </a:t>
            </a:r>
            <a:r>
              <a:rPr lang="en-US" altLang="zh-TW" dirty="0">
                <a:solidFill>
                  <a:schemeClr val="accent2">
                    <a:lumMod val="50000"/>
                  </a:schemeClr>
                </a:solidFill>
              </a:rPr>
              <a:t>X</a:t>
            </a:r>
            <a:r>
              <a:rPr lang="zh-TW" altLang="en-US" dirty="0">
                <a:solidFill>
                  <a:schemeClr val="accent2">
                    <a:lumMod val="50000"/>
                  </a:schemeClr>
                </a:solidFill>
              </a:rPr>
              <a:t>軸欄位</a:t>
            </a:r>
            <a:r>
              <a:rPr lang="en-US" altLang="zh-TW" dirty="0"/>
              <a:t>,</a:t>
            </a:r>
            <a:r>
              <a:rPr lang="zh-TW" altLang="en-US" dirty="0"/>
              <a:t> </a:t>
            </a:r>
            <a:r>
              <a:rPr lang="en-US" altLang="zh-TW" dirty="0"/>
              <a:t> y =</a:t>
            </a:r>
            <a:r>
              <a:rPr lang="en-US" altLang="zh-TW" dirty="0">
                <a:solidFill>
                  <a:schemeClr val="accent2">
                    <a:lumMod val="50000"/>
                  </a:schemeClr>
                </a:solidFill>
              </a:rPr>
              <a:t>Y</a:t>
            </a:r>
            <a:r>
              <a:rPr lang="zh-TW" altLang="en-US" dirty="0">
                <a:solidFill>
                  <a:schemeClr val="accent2">
                    <a:lumMod val="50000"/>
                  </a:schemeClr>
                </a:solidFill>
              </a:rPr>
              <a:t>軸欄位</a:t>
            </a:r>
            <a:r>
              <a:rPr lang="en-US" altLang="zh-TW" dirty="0"/>
              <a:t>)) ))</a:t>
            </a:r>
            <a:r>
              <a:rPr lang="zh-TW" altLang="en-US" dirty="0"/>
              <a:t> </a:t>
            </a:r>
            <a:r>
              <a:rPr lang="en-US" altLang="zh-TW" dirty="0"/>
              <a:t>+</a:t>
            </a:r>
            <a:r>
              <a:rPr lang="zh-TW" altLang="en-US" dirty="0"/>
              <a:t> </a:t>
            </a:r>
            <a:r>
              <a:rPr lang="en-US" altLang="zh-TW" dirty="0" err="1"/>
              <a:t>geom_point</a:t>
            </a:r>
            <a:r>
              <a:rPr lang="en-US" altLang="zh-TW" dirty="0"/>
              <a:t>(</a:t>
            </a:r>
            <a:r>
              <a:rPr lang="en-US" altLang="zh-TW" dirty="0" err="1"/>
              <a:t>aes</a:t>
            </a:r>
            <a:r>
              <a:rPr lang="en-US" altLang="zh-TW" dirty="0"/>
              <a:t>(color </a:t>
            </a:r>
            <a:r>
              <a:rPr lang="en-US" altLang="zh-TW" dirty="0" smtClean="0"/>
              <a:t>= </a:t>
            </a:r>
            <a:r>
              <a:rPr lang="zh-TW" altLang="en-US" dirty="0" smtClean="0">
                <a:solidFill>
                  <a:schemeClr val="accent2">
                    <a:lumMod val="50000"/>
                  </a:schemeClr>
                </a:solidFill>
              </a:rPr>
              <a:t>蓋上顏色的</a:t>
            </a:r>
            <a:r>
              <a:rPr lang="en-US" altLang="zh-TW" dirty="0" smtClean="0">
                <a:solidFill>
                  <a:schemeClr val="accent2">
                    <a:lumMod val="50000"/>
                  </a:schemeClr>
                </a:solidFill>
              </a:rPr>
              <a:t>Z</a:t>
            </a:r>
            <a:r>
              <a:rPr lang="zh-TW" altLang="en-US" dirty="0" smtClean="0">
                <a:solidFill>
                  <a:schemeClr val="accent2">
                    <a:lumMod val="50000"/>
                  </a:schemeClr>
                </a:solidFill>
              </a:rPr>
              <a:t>欄位</a:t>
            </a:r>
            <a:r>
              <a:rPr lang="en-US" altLang="zh-TW" dirty="0" smtClean="0"/>
              <a:t>))</a:t>
            </a:r>
            <a:endParaRPr lang="en-US" altLang="zh-TW" dirty="0"/>
          </a:p>
          <a:p>
            <a:pPr marL="457200" lvl="1" indent="0">
              <a:buNone/>
            </a:pPr>
            <a:r>
              <a:rPr lang="en-US" altLang="zh-TW" sz="2800" dirty="0"/>
              <a:t> </a:t>
            </a:r>
            <a:endParaRPr lang="zh-TW" altLang="en-US" sz="2800" dirty="0"/>
          </a:p>
          <a:p>
            <a:pPr marL="0" indent="0">
              <a:buNone/>
            </a:pPr>
            <a:r>
              <a:rPr lang="en-US" altLang="zh-TW" dirty="0"/>
              <a:t>Ex. </a:t>
            </a:r>
            <a:r>
              <a:rPr lang="en-US" altLang="zh-TW" dirty="0" err="1"/>
              <a:t>ggplot</a:t>
            </a:r>
            <a:r>
              <a:rPr lang="en-US" altLang="zh-TW" dirty="0"/>
              <a:t>(data, </a:t>
            </a:r>
            <a:r>
              <a:rPr lang="en-US" altLang="zh-TW" dirty="0" err="1"/>
              <a:t>aes</a:t>
            </a:r>
            <a:r>
              <a:rPr lang="en-US" altLang="zh-TW" dirty="0"/>
              <a:t>(x = Population, y = Sales))</a:t>
            </a:r>
            <a:r>
              <a:rPr lang="zh-TW" altLang="en-US" dirty="0"/>
              <a:t> </a:t>
            </a:r>
            <a:r>
              <a:rPr lang="en-US" altLang="zh-TW" dirty="0"/>
              <a:t>+</a:t>
            </a:r>
          </a:p>
          <a:p>
            <a:pPr marL="0" indent="0">
              <a:buNone/>
            </a:pPr>
            <a:r>
              <a:rPr lang="en-US" altLang="zh-TW" dirty="0"/>
              <a:t>  </a:t>
            </a:r>
            <a:r>
              <a:rPr lang="zh-TW" altLang="en-US" dirty="0"/>
              <a:t>     </a:t>
            </a:r>
            <a:r>
              <a:rPr lang="en-US" altLang="zh-TW" dirty="0" err="1"/>
              <a:t>geom_point</a:t>
            </a:r>
            <a:r>
              <a:rPr lang="en-US" altLang="zh-TW" dirty="0"/>
              <a:t>(</a:t>
            </a:r>
            <a:r>
              <a:rPr lang="en-US" altLang="zh-TW" dirty="0" err="1"/>
              <a:t>aes</a:t>
            </a:r>
            <a:r>
              <a:rPr lang="en-US" altLang="zh-TW" dirty="0"/>
              <a:t>(color = Price))</a:t>
            </a:r>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76</a:t>
            </a:fld>
            <a:endParaRPr lang="zh-TW" altLang="en-US"/>
          </a:p>
        </p:txBody>
      </p:sp>
    </p:spTree>
    <p:extLst>
      <p:ext uri="{BB962C8B-B14F-4D97-AF65-F5344CB8AC3E}">
        <p14:creationId xmlns:p14="http://schemas.microsoft.com/office/powerpoint/2010/main" val="1268807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問題四、繪製圖形找出變數關係</a:t>
            </a:r>
            <a:endParaRPr lang="zh-TW" altLang="en-US" dirty="0"/>
          </a:p>
        </p:txBody>
      </p:sp>
      <p:sp>
        <p:nvSpPr>
          <p:cNvPr id="3" name="內容版面配置區 2"/>
          <p:cNvSpPr>
            <a:spLocks noGrp="1"/>
          </p:cNvSpPr>
          <p:nvPr>
            <p:ph idx="1"/>
          </p:nvPr>
        </p:nvSpPr>
        <p:spPr/>
        <p:txBody>
          <a:bodyPr/>
          <a:lstStyle/>
          <a:p>
            <a:r>
              <a:rPr lang="zh-TW" altLang="en-US" dirty="0" smtClean="0"/>
              <a:t>繪製散布圖。</a:t>
            </a:r>
            <a:endParaRPr lang="en-US" altLang="zh-TW" dirty="0" smtClean="0"/>
          </a:p>
          <a:p>
            <a:pPr marL="400050" lvl="1" indent="0">
              <a:buNone/>
            </a:pPr>
            <a:r>
              <a:rPr lang="en-US" altLang="zh-TW" sz="3200" dirty="0" err="1" smtClean="0"/>
              <a:t>install.packages</a:t>
            </a:r>
            <a:r>
              <a:rPr lang="en-US" altLang="zh-TW" sz="3200" dirty="0"/>
              <a:t>('ggplot2')</a:t>
            </a:r>
          </a:p>
          <a:p>
            <a:pPr marL="400050" lvl="1" indent="0">
              <a:buNone/>
            </a:pPr>
            <a:r>
              <a:rPr lang="en-US" altLang="zh-TW" sz="3200" dirty="0" smtClean="0"/>
              <a:t>library(ggplot2)</a:t>
            </a:r>
          </a:p>
          <a:p>
            <a:pPr marL="400050" lvl="1" indent="0">
              <a:buNone/>
            </a:pPr>
            <a:endParaRPr lang="en-US" altLang="zh-TW" sz="3200" dirty="0"/>
          </a:p>
          <a:p>
            <a:pPr marL="400050" lvl="1" indent="0">
              <a:buNone/>
            </a:pPr>
            <a:r>
              <a:rPr lang="en-US" altLang="zh-TW" sz="3200" dirty="0" err="1" smtClean="0"/>
              <a:t>ggplot</a:t>
            </a:r>
            <a:r>
              <a:rPr lang="en-US" altLang="zh-TW" sz="3200" dirty="0" smtClean="0"/>
              <a:t>(data</a:t>
            </a:r>
            <a:r>
              <a:rPr lang="en-US" altLang="zh-TW" sz="3200" dirty="0"/>
              <a:t>, </a:t>
            </a:r>
            <a:r>
              <a:rPr lang="en-US" altLang="zh-TW" sz="3200" dirty="0" err="1"/>
              <a:t>aes</a:t>
            </a:r>
            <a:r>
              <a:rPr lang="en-US" altLang="zh-TW" sz="3200" dirty="0"/>
              <a:t>(x = Population, y = Sales)) + </a:t>
            </a:r>
          </a:p>
          <a:p>
            <a:pPr marL="685800" lvl="2" indent="0">
              <a:buNone/>
            </a:pPr>
            <a:r>
              <a:rPr lang="en-US" altLang="zh-TW" sz="2800" dirty="0"/>
              <a:t>  </a:t>
            </a:r>
            <a:r>
              <a:rPr lang="en-US" altLang="zh-TW" sz="3200" dirty="0" err="1"/>
              <a:t>geom_point</a:t>
            </a:r>
            <a:r>
              <a:rPr lang="en-US" altLang="zh-TW" sz="3200" dirty="0"/>
              <a:t>(</a:t>
            </a:r>
            <a:r>
              <a:rPr lang="en-US" altLang="zh-TW" sz="3200" dirty="0" err="1"/>
              <a:t>aes</a:t>
            </a:r>
            <a:r>
              <a:rPr lang="en-US" altLang="zh-TW" sz="3200" dirty="0"/>
              <a:t>(color = </a:t>
            </a:r>
            <a:r>
              <a:rPr lang="en-US" altLang="zh-TW" sz="3200" dirty="0" err="1"/>
              <a:t>ShelveLoc</a:t>
            </a:r>
            <a:r>
              <a:rPr lang="en-US" altLang="zh-TW" sz="3200" dirty="0"/>
              <a:t>)) </a:t>
            </a:r>
            <a:endParaRPr lang="zh-TW" altLang="en-US" sz="32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77</a:t>
            </a:fld>
            <a:endParaRPr lang="zh-TW" altLang="en-US"/>
          </a:p>
        </p:txBody>
      </p:sp>
    </p:spTree>
    <p:extLst>
      <p:ext uri="{BB962C8B-B14F-4D97-AF65-F5344CB8AC3E}">
        <p14:creationId xmlns:p14="http://schemas.microsoft.com/office/powerpoint/2010/main" val="7298441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觀察產生的圖</a:t>
            </a:r>
            <a:endParaRPr lang="zh-TW" altLang="en-US" dirty="0"/>
          </a:p>
        </p:txBody>
      </p:sp>
      <p:sp>
        <p:nvSpPr>
          <p:cNvPr id="3" name="內容版面配置區 2"/>
          <p:cNvSpPr>
            <a:spLocks noGrp="1"/>
          </p:cNvSpPr>
          <p:nvPr>
            <p:ph idx="1"/>
          </p:nvPr>
        </p:nvSpPr>
        <p:spPr/>
        <p:txBody>
          <a:bodyPr/>
          <a:lstStyle/>
          <a:p>
            <a:r>
              <a:rPr lang="zh-TW" altLang="en-US" dirty="0" smtClean="0"/>
              <a:t>位子質量越好，</a:t>
            </a:r>
            <a:endParaRPr lang="en-US" altLang="zh-TW" dirty="0" smtClean="0"/>
          </a:p>
          <a:p>
            <a:pPr marL="457200" lvl="1" indent="0">
              <a:buNone/>
            </a:pPr>
            <a:r>
              <a:rPr lang="zh-TW" altLang="en-US" sz="2800" dirty="0" smtClean="0"/>
              <a:t> 銷量通常越好。</a:t>
            </a:r>
            <a:endParaRPr lang="en-US" altLang="zh-TW" sz="2800" dirty="0" smtClean="0"/>
          </a:p>
          <a:p>
            <a:r>
              <a:rPr lang="zh-TW" altLang="en-US" dirty="0" smtClean="0"/>
              <a:t>位子質量與人口較無關。</a:t>
            </a:r>
            <a:endParaRPr lang="en-US" altLang="zh-TW" dirty="0" smtClean="0"/>
          </a:p>
          <a:p>
            <a:r>
              <a:rPr lang="zh-TW" altLang="en-US" dirty="0"/>
              <a:t>銷量</a:t>
            </a:r>
            <a:r>
              <a:rPr lang="zh-TW" altLang="en-US" dirty="0" smtClean="0"/>
              <a:t>與</a:t>
            </a:r>
            <a:r>
              <a:rPr lang="zh-TW" altLang="en-US" dirty="0"/>
              <a:t>人口較無關。</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78</a:t>
            </a:fld>
            <a:endParaRPr lang="zh-TW" altLang="en-US"/>
          </a:p>
        </p:txBody>
      </p:sp>
      <p:pic>
        <p:nvPicPr>
          <p:cNvPr id="6" name="圖片 5"/>
          <p:cNvPicPr>
            <a:picLocks noChangeAspect="1"/>
          </p:cNvPicPr>
          <p:nvPr/>
        </p:nvPicPr>
        <p:blipFill>
          <a:blip r:embed="rId2"/>
          <a:stretch>
            <a:fillRect/>
          </a:stretch>
        </p:blipFill>
        <p:spPr>
          <a:xfrm>
            <a:off x="5310812" y="1825624"/>
            <a:ext cx="6881188" cy="4351339"/>
          </a:xfrm>
          <a:prstGeom prst="rect">
            <a:avLst/>
          </a:prstGeom>
        </p:spPr>
      </p:pic>
      <p:sp>
        <p:nvSpPr>
          <p:cNvPr id="7" name="文字方塊 6"/>
          <p:cNvSpPr txBox="1"/>
          <p:nvPr/>
        </p:nvSpPr>
        <p:spPr>
          <a:xfrm>
            <a:off x="838200" y="4020523"/>
            <a:ext cx="4288353" cy="1569660"/>
          </a:xfrm>
          <a:prstGeom prst="rect">
            <a:avLst/>
          </a:prstGeom>
          <a:noFill/>
        </p:spPr>
        <p:txBody>
          <a:bodyPr wrap="none" rtlCol="0">
            <a:spAutoFit/>
          </a:bodyPr>
          <a:lstStyle/>
          <a:p>
            <a:r>
              <a:rPr lang="zh-TW" altLang="en-US" sz="3200" dirty="0" smtClean="0">
                <a:latin typeface="標楷體" panose="03000509000000000000" pitchFamily="65" charset="-120"/>
                <a:ea typeface="標楷體" panose="03000509000000000000" pitchFamily="65" charset="-120"/>
              </a:rPr>
              <a:t>是不是可以試著把，</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銷量不好的店，</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買更好的擺放位子呢</a:t>
            </a:r>
            <a:r>
              <a:rPr lang="zh-TW" altLang="en-US" sz="3200" dirty="0">
                <a:latin typeface="標楷體" panose="03000509000000000000" pitchFamily="65" charset="-120"/>
                <a:ea typeface="標楷體" panose="03000509000000000000" pitchFamily="65" charset="-120"/>
              </a:rPr>
              <a:t>？</a:t>
            </a:r>
            <a:endParaRPr lang="en-US" altLang="zh-TW" sz="32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263335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自訂 </a:t>
            </a:r>
            <a:r>
              <a:rPr lang="en-US" altLang="zh-TW" dirty="0" smtClean="0"/>
              <a:t>function</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costmerSUM</a:t>
            </a:r>
            <a:r>
              <a:rPr lang="en-US" altLang="zh-TW" dirty="0"/>
              <a:t> &lt;- function(A ,B ) {</a:t>
            </a:r>
          </a:p>
          <a:p>
            <a:pPr marL="0" indent="0">
              <a:buNone/>
            </a:pPr>
            <a:r>
              <a:rPr lang="en-US" altLang="zh-TW" dirty="0"/>
              <a:t>  return (A+B)</a:t>
            </a:r>
          </a:p>
          <a:p>
            <a:pPr marL="0" indent="0">
              <a:buNone/>
            </a:pP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79</a:t>
            </a:fld>
            <a:endParaRPr lang="zh-TW" altLang="en-US"/>
          </a:p>
        </p:txBody>
      </p:sp>
      <p:pic>
        <p:nvPicPr>
          <p:cNvPr id="5" name="圖片 4"/>
          <p:cNvPicPr>
            <a:picLocks noChangeAspect="1"/>
          </p:cNvPicPr>
          <p:nvPr/>
        </p:nvPicPr>
        <p:blipFill>
          <a:blip r:embed="rId2"/>
          <a:stretch>
            <a:fillRect/>
          </a:stretch>
        </p:blipFill>
        <p:spPr>
          <a:xfrm>
            <a:off x="4029842" y="2395538"/>
            <a:ext cx="6315075" cy="4143375"/>
          </a:xfrm>
          <a:prstGeom prst="rect">
            <a:avLst/>
          </a:prstGeom>
        </p:spPr>
      </p:pic>
    </p:spTree>
    <p:extLst>
      <p:ext uri="{BB962C8B-B14F-4D97-AF65-F5344CB8AC3E}">
        <p14:creationId xmlns:p14="http://schemas.microsoft.com/office/powerpoint/2010/main" val="35683243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行銷資料科學定義 </a:t>
            </a:r>
            <a:r>
              <a:rPr lang="en-US" altLang="zh-TW" dirty="0" smtClean="0"/>
              <a:t>–</a:t>
            </a:r>
            <a:r>
              <a:rPr lang="zh-TW" altLang="en-US" dirty="0" smtClean="0"/>
              <a:t> </a:t>
            </a:r>
            <a:r>
              <a:rPr lang="zh-TW" altLang="en-US" dirty="0"/>
              <a:t>概念</a:t>
            </a:r>
            <a:r>
              <a:rPr lang="zh-TW" altLang="en-US" dirty="0" smtClean="0"/>
              <a:t>性層次</a:t>
            </a:r>
            <a:endParaRPr lang="zh-TW" altLang="en-US" dirty="0"/>
          </a:p>
        </p:txBody>
      </p:sp>
      <p:sp>
        <p:nvSpPr>
          <p:cNvPr id="3" name="內容版面配置區 2"/>
          <p:cNvSpPr>
            <a:spLocks noGrp="1"/>
          </p:cNvSpPr>
          <p:nvPr>
            <p:ph idx="1"/>
          </p:nvPr>
        </p:nvSpPr>
        <p:spPr>
          <a:xfrm>
            <a:off x="850900" y="2222500"/>
            <a:ext cx="5384800" cy="3471864"/>
          </a:xfrm>
        </p:spPr>
        <p:txBody>
          <a:bodyPr>
            <a:normAutofit/>
          </a:bodyPr>
          <a:lstStyle/>
          <a:p>
            <a:pPr algn="ctr">
              <a:spcBef>
                <a:spcPct val="0"/>
              </a:spcBef>
              <a:buNone/>
            </a:pPr>
            <a:r>
              <a:rPr lang="zh-TW" altLang="en-US" dirty="0">
                <a:solidFill>
                  <a:srgbClr val="000000"/>
                </a:solidFill>
              </a:rPr>
              <a:t>是一門</a:t>
            </a:r>
            <a:r>
              <a:rPr lang="en-US" altLang="zh-TW" dirty="0">
                <a:solidFill>
                  <a:srgbClr val="000000"/>
                </a:solidFill>
              </a:rPr>
              <a:t>:</a:t>
            </a:r>
          </a:p>
          <a:p>
            <a:pPr>
              <a:spcBef>
                <a:spcPct val="0"/>
              </a:spcBef>
              <a:buNone/>
            </a:pPr>
            <a:r>
              <a:rPr lang="zh-TW" altLang="en-US" dirty="0">
                <a:solidFill>
                  <a:srgbClr val="000000"/>
                </a:solidFill>
              </a:rPr>
              <a:t>「藉由資料科學之</a:t>
            </a:r>
            <a:r>
              <a:rPr lang="zh-TW" altLang="zh-TW" dirty="0">
                <a:solidFill>
                  <a:srgbClr val="000000"/>
                </a:solidFill>
              </a:rPr>
              <a:t>新興工具、設備進行大量、及時且多樣的</a:t>
            </a:r>
            <a:r>
              <a:rPr lang="zh-TW" altLang="en-US" dirty="0">
                <a:solidFill>
                  <a:srgbClr val="000000"/>
                </a:solidFill>
              </a:rPr>
              <a:t>行銷</a:t>
            </a:r>
            <a:r>
              <a:rPr lang="zh-TW" altLang="zh-TW" dirty="0">
                <a:solidFill>
                  <a:srgbClr val="000000"/>
                </a:solidFill>
              </a:rPr>
              <a:t>數據蒐集與分析</a:t>
            </a:r>
            <a:r>
              <a:rPr lang="zh-TW" altLang="en-US" dirty="0">
                <a:solidFill>
                  <a:srgbClr val="000000"/>
                </a:solidFill>
              </a:rPr>
              <a:t>，並依不同資料屬性建立預測性模型，增益行銷決策精準度的科學」</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a:t>
            </a:fld>
            <a:endParaRPr lang="zh-TW" altLang="en-US"/>
          </a:p>
        </p:txBody>
      </p:sp>
      <p:pic>
        <p:nvPicPr>
          <p:cNvPr id="5" name="圖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352" y="1823491"/>
            <a:ext cx="5832648" cy="456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p:nvSpPr>
        <p:spPr>
          <a:xfrm>
            <a:off x="8410682"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回家作業</a:t>
            </a:r>
            <a:endParaRPr lang="zh-TW" altLang="en-US" dirty="0"/>
          </a:p>
        </p:txBody>
      </p:sp>
      <p:sp>
        <p:nvSpPr>
          <p:cNvPr id="3" name="內容版面配置區 2"/>
          <p:cNvSpPr>
            <a:spLocks noGrp="1"/>
          </p:cNvSpPr>
          <p:nvPr>
            <p:ph idx="1"/>
          </p:nvPr>
        </p:nvSpPr>
        <p:spPr/>
        <p:txBody>
          <a:bodyPr/>
          <a:lstStyle/>
          <a:p>
            <a:r>
              <a:rPr lang="en-US" altLang="zh-TW" dirty="0" err="1" smtClean="0"/>
              <a:t>urcosme</a:t>
            </a:r>
            <a:endParaRPr lang="en-US" altLang="zh-TW" dirty="0" smtClean="0"/>
          </a:p>
          <a:p>
            <a:pPr lvl="1"/>
            <a:r>
              <a:rPr lang="zh-TW" altLang="en-US" dirty="0" smtClean="0"/>
              <a:t>選擇好</a:t>
            </a:r>
            <a:r>
              <a:rPr lang="en-US" altLang="zh-TW" dirty="0" err="1" smtClean="0"/>
              <a:t>urcosme</a:t>
            </a:r>
            <a:r>
              <a:rPr lang="zh-TW" altLang="en-US" dirty="0" smtClean="0"/>
              <a:t>想要探究的商品，且說明原因</a:t>
            </a:r>
            <a:endParaRPr lang="en-US" altLang="zh-TW" dirty="0" smtClean="0"/>
          </a:p>
          <a:p>
            <a:pPr lvl="1"/>
            <a:r>
              <a:rPr lang="zh-TW" altLang="en-US" dirty="0"/>
              <a:t>發想可分析的</a:t>
            </a:r>
            <a:r>
              <a:rPr lang="zh-TW" altLang="en-US" dirty="0" smtClean="0"/>
              <a:t>題目</a:t>
            </a:r>
            <a:endParaRPr lang="en-US" altLang="zh-TW" dirty="0" smtClean="0"/>
          </a:p>
          <a:p>
            <a:pPr lvl="1"/>
            <a:r>
              <a:rPr lang="zh-TW" altLang="en-US" dirty="0" smtClean="0"/>
              <a:t>題目的實作方法</a:t>
            </a:r>
            <a:endParaRPr lang="en-US" altLang="zh-TW" dirty="0" smtClean="0"/>
          </a:p>
          <a:p>
            <a:r>
              <a:rPr lang="zh-TW" altLang="en-US" dirty="0" smtClean="0"/>
              <a:t>執行完兩份實作檔，並修改</a:t>
            </a:r>
            <a:r>
              <a:rPr lang="en-US" altLang="zh-TW" b="1" dirty="0" smtClean="0"/>
              <a:t>‘MDS</a:t>
            </a:r>
            <a:r>
              <a:rPr lang="zh-TW" altLang="en-US" b="1" dirty="0"/>
              <a:t>實作</a:t>
            </a:r>
            <a:r>
              <a:rPr lang="en-US" altLang="zh-TW" b="1" dirty="0"/>
              <a:t>_#01_03_</a:t>
            </a:r>
            <a:r>
              <a:rPr lang="zh-TW" altLang="en-US" b="1" dirty="0"/>
              <a:t>資料處理</a:t>
            </a:r>
            <a:r>
              <a:rPr lang="en-US" altLang="zh-TW" b="1" dirty="0"/>
              <a:t>0</a:t>
            </a:r>
            <a:r>
              <a:rPr lang="zh-TW" altLang="en-US" b="1" dirty="0"/>
              <a:t>到</a:t>
            </a:r>
            <a:r>
              <a:rPr lang="en-US" altLang="zh-TW" b="1" dirty="0"/>
              <a:t>1</a:t>
            </a:r>
            <a:r>
              <a:rPr lang="zh-TW" altLang="en-US" b="1" dirty="0"/>
              <a:t>（上課用）</a:t>
            </a:r>
            <a:r>
              <a:rPr lang="en-US" altLang="zh-TW" b="1" dirty="0"/>
              <a:t>.</a:t>
            </a:r>
            <a:r>
              <a:rPr lang="en-US" altLang="zh-TW" b="1" dirty="0" smtClean="0"/>
              <a:t>R</a:t>
            </a:r>
            <a:r>
              <a:rPr lang="zh-TW" altLang="en-US" b="1" dirty="0" smtClean="0"/>
              <a:t> </a:t>
            </a:r>
            <a:r>
              <a:rPr lang="en-US" altLang="zh-TW" b="1" dirty="0" smtClean="0"/>
              <a:t>’</a:t>
            </a:r>
            <a:r>
              <a:rPr lang="zh-TW" altLang="en-US" dirty="0" smtClean="0"/>
              <a:t>檔案中選擇任何一個圖表參數，並上傳圖表圖片檔案回</a:t>
            </a:r>
            <a:r>
              <a:rPr lang="en-US" altLang="zh-TW" dirty="0" smtClean="0"/>
              <a:t>Moodle</a:t>
            </a:r>
            <a:r>
              <a:rPr lang="zh-TW" altLang="en-US" dirty="0" smtClean="0"/>
              <a:t>，爬蟲課會大量使用到。</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zh-TW" altLang="en-US" dirty="0" smtClean="0">
                <a:latin typeface="標楷體" panose="03000509000000000000" pitchFamily="65" charset="-120"/>
                <a:ea typeface="標楷體" panose="03000509000000000000" pitchFamily="65" charset="-120"/>
              </a:rPr>
              <a:t>感謝</a:t>
            </a:r>
            <a:r>
              <a:rPr lang="zh-TW" altLang="en-US" dirty="0">
                <a:latin typeface="標楷體" panose="03000509000000000000" pitchFamily="65" charset="-120"/>
                <a:ea typeface="標楷體" panose="03000509000000000000" pitchFamily="65" charset="-120"/>
              </a:rPr>
              <a:t>聆聽</a:t>
            </a: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81</a:t>
            </a:fld>
            <a:endParaRPr lang="zh-TW" altLang="en-US"/>
          </a:p>
        </p:txBody>
      </p:sp>
    </p:spTree>
    <p:extLst>
      <p:ext uri="{BB962C8B-B14F-4D97-AF65-F5344CB8AC3E}">
        <p14:creationId xmlns:p14="http://schemas.microsoft.com/office/powerpoint/2010/main" val="1016327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行銷資料科學定義 </a:t>
            </a:r>
            <a:r>
              <a:rPr lang="en-US" altLang="zh-TW" dirty="0"/>
              <a:t>–</a:t>
            </a:r>
            <a:r>
              <a:rPr lang="zh-TW" altLang="en-US" dirty="0"/>
              <a:t> </a:t>
            </a:r>
            <a:r>
              <a:rPr lang="zh-TW" altLang="en-US" dirty="0" smtClean="0"/>
              <a:t>作業性層次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9</a:t>
            </a:fld>
            <a:endParaRPr lang="zh-TW" altLang="en-US"/>
          </a:p>
        </p:txBody>
      </p:sp>
      <p:grpSp>
        <p:nvGrpSpPr>
          <p:cNvPr id="5" name="群組 4"/>
          <p:cNvGrpSpPr/>
          <p:nvPr/>
        </p:nvGrpSpPr>
        <p:grpSpPr>
          <a:xfrm>
            <a:off x="2556454" y="2011592"/>
            <a:ext cx="7335498" cy="4178850"/>
            <a:chOff x="2806571" y="1369335"/>
            <a:chExt cx="7335498" cy="417885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1941" y="3126261"/>
              <a:ext cx="2448118" cy="2421924"/>
            </a:xfrm>
            <a:prstGeom prst="rect">
              <a:avLst/>
            </a:prstGeom>
          </p:spPr>
        </p:pic>
        <p:sp>
          <p:nvSpPr>
            <p:cNvPr id="7" name="圓角矩形 6"/>
            <p:cNvSpPr/>
            <p:nvPr/>
          </p:nvSpPr>
          <p:spPr>
            <a:xfrm>
              <a:off x="5356948" y="4914164"/>
              <a:ext cx="1734511" cy="408950"/>
            </a:xfrm>
            <a:prstGeom prst="roundRect">
              <a:avLst/>
            </a:prstGeom>
            <a:solidFill>
              <a:srgbClr val="E44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b="1" dirty="0" smtClean="0">
                  <a:latin typeface="Microsoft JhengHei" charset="-120"/>
                  <a:ea typeface="Microsoft JhengHei" charset="-120"/>
                  <a:cs typeface="Microsoft JhengHei" charset="-120"/>
                </a:rPr>
                <a:t>行銷資料科學家</a:t>
              </a:r>
              <a:endParaRPr kumimoji="1" lang="zh-TW" altLang="en-US" sz="1600" b="1" dirty="0">
                <a:latin typeface="Microsoft JhengHei" charset="-120"/>
                <a:ea typeface="Microsoft JhengHei" charset="-120"/>
                <a:cs typeface="Microsoft JhengHei" charset="-120"/>
              </a:endParaRPr>
            </a:p>
          </p:txBody>
        </p:sp>
        <p:sp>
          <p:nvSpPr>
            <p:cNvPr id="8" name="直線圖說文字 2 (加上框線和強調線) 7"/>
            <p:cNvSpPr/>
            <p:nvPr/>
          </p:nvSpPr>
          <p:spPr>
            <a:xfrm>
              <a:off x="6714639" y="1369335"/>
              <a:ext cx="1312312" cy="642257"/>
            </a:xfrm>
            <a:prstGeom prst="accentBorderCallout2">
              <a:avLst>
                <a:gd name="adj1" fmla="val 66208"/>
                <a:gd name="adj2" fmla="val -9992"/>
                <a:gd name="adj3" fmla="val 83157"/>
                <a:gd name="adj4" fmla="val -27450"/>
                <a:gd name="adj5" fmla="val 310284"/>
                <a:gd name="adj6" fmla="val -36772"/>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行銷管理</a:t>
              </a:r>
            </a:p>
          </p:txBody>
        </p:sp>
        <p:sp>
          <p:nvSpPr>
            <p:cNvPr id="9" name="圓角矩形 8"/>
            <p:cNvSpPr/>
            <p:nvPr/>
          </p:nvSpPr>
          <p:spPr>
            <a:xfrm>
              <a:off x="7873384" y="1422688"/>
              <a:ext cx="1560254" cy="55437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行銷理論</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行銷實務</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0" name="直線圖說文字 2 (加上框線和強調線) 9"/>
            <p:cNvSpPr/>
            <p:nvPr/>
          </p:nvSpPr>
          <p:spPr>
            <a:xfrm>
              <a:off x="7370795" y="2541791"/>
              <a:ext cx="1312312" cy="642257"/>
            </a:xfrm>
            <a:prstGeom prst="accentBorderCallout2">
              <a:avLst>
                <a:gd name="adj1" fmla="val 18750"/>
                <a:gd name="adj2" fmla="val -8333"/>
                <a:gd name="adj3" fmla="val 45869"/>
                <a:gd name="adj4" fmla="val -32428"/>
                <a:gd name="adj5" fmla="val 134012"/>
                <a:gd name="adj6" fmla="val -75759"/>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資料科技</a:t>
              </a:r>
            </a:p>
          </p:txBody>
        </p:sp>
        <p:sp>
          <p:nvSpPr>
            <p:cNvPr id="11" name="圓角矩形 10"/>
            <p:cNvSpPr/>
            <p:nvPr/>
          </p:nvSpPr>
          <p:spPr>
            <a:xfrm>
              <a:off x="8568903" y="2563760"/>
              <a:ext cx="1573166" cy="59831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1150" indent="-214630">
                <a:buFont typeface="Arial" charset="0"/>
                <a:buChar char="•"/>
              </a:pPr>
              <a:r>
                <a:rPr kumimoji="1" lang="en-US" altLang="zh-TW" sz="1400" b="1" dirty="0" smtClean="0">
                  <a:solidFill>
                    <a:srgbClr val="52B0C5"/>
                  </a:solidFill>
                  <a:latin typeface="Microsoft JhengHei" charset="-120"/>
                  <a:ea typeface="Microsoft JhengHei" charset="-120"/>
                  <a:cs typeface="Microsoft JhengHei" charset="-120"/>
                </a:rPr>
                <a:t>R</a:t>
              </a:r>
              <a:r>
                <a:rPr kumimoji="1" lang="zh-TW" altLang="en-US" sz="1400" b="1" dirty="0" smtClean="0">
                  <a:solidFill>
                    <a:srgbClr val="52B0C5"/>
                  </a:solidFill>
                  <a:latin typeface="Microsoft JhengHei" charset="-120"/>
                  <a:ea typeface="Microsoft JhengHei" charset="-120"/>
                  <a:cs typeface="Microsoft JhengHei" charset="-120"/>
                </a:rPr>
                <a:t>、</a:t>
              </a:r>
              <a:r>
                <a:rPr kumimoji="1" lang="en-US" altLang="zh-TW" sz="1400" b="1" dirty="0" smtClean="0">
                  <a:solidFill>
                    <a:srgbClr val="52B0C5"/>
                  </a:solidFill>
                  <a:latin typeface="Microsoft JhengHei" charset="-120"/>
                  <a:ea typeface="Microsoft JhengHei" charset="-120"/>
                  <a:cs typeface="Microsoft JhengHei" charset="-120"/>
                </a:rPr>
                <a:t>Python</a:t>
              </a:r>
            </a:p>
            <a:p>
              <a:pPr marL="311150" indent="-21463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資料庫</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2" name="直線圖說文字 2 (加上框線和強調線) 11"/>
            <p:cNvSpPr/>
            <p:nvPr/>
          </p:nvSpPr>
          <p:spPr>
            <a:xfrm>
              <a:off x="4213258" y="2150594"/>
              <a:ext cx="1312312" cy="642257"/>
            </a:xfrm>
            <a:prstGeom prst="accentBorderCallout2">
              <a:avLst>
                <a:gd name="adj1" fmla="val 23835"/>
                <a:gd name="adj2" fmla="val 108628"/>
                <a:gd name="adj3" fmla="val 54343"/>
                <a:gd name="adj4" fmla="val 135132"/>
                <a:gd name="adj5" fmla="val 203283"/>
                <a:gd name="adj6" fmla="val 139264"/>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數學統計</a:t>
              </a:r>
            </a:p>
          </p:txBody>
        </p:sp>
        <p:sp>
          <p:nvSpPr>
            <p:cNvPr id="13" name="圓角矩形 12"/>
            <p:cNvSpPr/>
            <p:nvPr/>
          </p:nvSpPr>
          <p:spPr>
            <a:xfrm>
              <a:off x="2806571" y="1920185"/>
              <a:ext cx="1546939" cy="1132653"/>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統計與機率</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實驗設計</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隨機過程</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線性代數</a:t>
              </a:r>
              <a:endParaRPr kumimoji="1" lang="en-US" altLang="zh-TW" sz="1400" b="1" dirty="0" smtClean="0">
                <a:solidFill>
                  <a:srgbClr val="52B0C5"/>
                </a:solidFill>
                <a:latin typeface="Microsoft JhengHei" charset="-120"/>
                <a:ea typeface="Microsoft JhengHei" charset="-120"/>
                <a:cs typeface="Microsoft JhengHei" charset="-120"/>
              </a:endParaRPr>
            </a:p>
          </p:txBody>
        </p:sp>
      </p:grpSp>
      <p:sp>
        <p:nvSpPr>
          <p:cNvPr id="14" name="Rectangle 2"/>
          <p:cNvSpPr/>
          <p:nvPr/>
        </p:nvSpPr>
        <p:spPr>
          <a:xfrm>
            <a:off x="5156961"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佈景主題1">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1617</TotalTime>
  <Words>3234</Words>
  <Application>Microsoft Office PowerPoint</Application>
  <PresentationFormat>寬螢幕</PresentationFormat>
  <Paragraphs>720</Paragraphs>
  <Slides>81</Slides>
  <Notes>16</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81</vt:i4>
      </vt:variant>
    </vt:vector>
  </HeadingPairs>
  <TitlesOfParts>
    <vt:vector size="93" baseType="lpstr">
      <vt:lpstr>微軟正黑體</vt:lpstr>
      <vt:lpstr>微軟正黑體</vt:lpstr>
      <vt:lpstr>新細明體</vt:lpstr>
      <vt:lpstr>標楷體</vt:lpstr>
      <vt:lpstr>Arial</vt:lpstr>
      <vt:lpstr>Calibri</vt:lpstr>
      <vt:lpstr>Cambria Math</vt:lpstr>
      <vt:lpstr>Consolas</vt:lpstr>
      <vt:lpstr>Tahoma</vt:lpstr>
      <vt:lpstr>Times New Roman</vt:lpstr>
      <vt:lpstr>Wingdings</vt:lpstr>
      <vt:lpstr>佈景主題1</vt:lpstr>
      <vt:lpstr>1062-行銷資料科學</vt:lpstr>
      <vt:lpstr>講師簡歷：鍾皓軒</vt:lpstr>
      <vt:lpstr>講師簡歷：林建興</vt:lpstr>
      <vt:lpstr>大綱</vt:lpstr>
      <vt:lpstr>課程總覽(1/2)</vt:lpstr>
      <vt:lpstr>課程總覽(2/2)</vt:lpstr>
      <vt:lpstr>課程相關事項</vt:lpstr>
      <vt:lpstr>行銷資料科學定義 – 概念性層次</vt:lpstr>
      <vt:lpstr>行銷資料科學定義 – 作業性層次</vt:lpstr>
      <vt:lpstr>資料科學家怎麼說? – kaggle調查平台</vt:lpstr>
      <vt:lpstr>資料科學家怎麼說? </vt:lpstr>
      <vt:lpstr>資料科學家怎麼說? – why use R?</vt:lpstr>
      <vt:lpstr>Python很紅，不用嗎?</vt:lpstr>
      <vt:lpstr>學習資源篇</vt:lpstr>
      <vt:lpstr>學習資源 – 課程</vt:lpstr>
      <vt:lpstr>程式共享篇</vt:lpstr>
      <vt:lpstr>推薦的github自學專案</vt:lpstr>
      <vt:lpstr>大家猜猜這兩種軟體各多少錢?</vt:lpstr>
      <vt:lpstr>資料編及與檢視</vt:lpstr>
      <vt:lpstr>軟體繪圖種類</vt:lpstr>
      <vt:lpstr>繪圖結果 散佈矩陣圖</vt:lpstr>
      <vt:lpstr>繪圖結果 統計分量圖(qq plot)</vt:lpstr>
      <vt:lpstr>更進階一點的繪圖應用</vt:lpstr>
      <vt:lpstr>請問：A軟體貴? 還是B軟體貴?</vt:lpstr>
      <vt:lpstr>付費與開放軟體比較</vt:lpstr>
      <vt:lpstr>R的套件</vt:lpstr>
      <vt:lpstr>開放軟體工作機會</vt:lpstr>
      <vt:lpstr>Rstudio重點介紹</vt:lpstr>
      <vt:lpstr>所有程式執行過程</vt:lpstr>
      <vt:lpstr>Rstudio 工具介紹 – console 視窗</vt:lpstr>
      <vt:lpstr>Rstudio 工具介紹 –程式視窗</vt:lpstr>
      <vt:lpstr>執行程式</vt:lpstr>
      <vt:lpstr>Hello World!</vt:lpstr>
      <vt:lpstr>再看一次</vt:lpstr>
      <vt:lpstr>接下來你將進入想像的世界</vt:lpstr>
      <vt:lpstr>資料型態</vt:lpstr>
      <vt:lpstr>變數的概念</vt:lpstr>
      <vt:lpstr>等於 與 箭頭</vt:lpstr>
      <vt:lpstr>Function 概念</vt:lpstr>
      <vt:lpstr>實戰演練一</vt:lpstr>
      <vt:lpstr>現實</vt:lpstr>
      <vt:lpstr>資料集- Sales of Child Car Seats</vt:lpstr>
      <vt:lpstr>複習!所有程式執行過程</vt:lpstr>
      <vt:lpstr>問題一、怎麼讀入檔案CSV檔</vt:lpstr>
      <vt:lpstr>設定工作目錄</vt:lpstr>
      <vt:lpstr>讀入CSV檔</vt:lpstr>
      <vt:lpstr>查看資料</vt:lpstr>
      <vt:lpstr>這時老闆路過…</vt:lpstr>
      <vt:lpstr>資料結構 Vector , Factor</vt:lpstr>
      <vt:lpstr>抓Vector 、察看 Factor</vt:lpstr>
      <vt:lpstr>Vector過濾</vt:lpstr>
      <vt:lpstr>資料結構 Dataframe</vt:lpstr>
      <vt:lpstr>抓Dataframe 特定欄位</vt:lpstr>
      <vt:lpstr>問題二、取出Sale 欄位中最高值</vt:lpstr>
      <vt:lpstr>問題二、取出Sale 欄位中最高值</vt:lpstr>
      <vt:lpstr>問題二、取出前10間銷量最高店家並平均</vt:lpstr>
      <vt:lpstr>實戰二、解答</vt:lpstr>
      <vt:lpstr>這個時候的你一定是這個反應</vt:lpstr>
      <vt:lpstr>EXCEL 限制</vt:lpstr>
      <vt:lpstr>老闆又丟難題!</vt:lpstr>
      <vt:lpstr>判斷式</vt:lpstr>
      <vt:lpstr>If 判斷式</vt:lpstr>
      <vt:lpstr>If 判斷式範例</vt:lpstr>
      <vt:lpstr>For 迴圈</vt:lpstr>
      <vt:lpstr>For 迴圈 範例</vt:lpstr>
      <vt:lpstr>技巧：for 迴圈存到 vactor </vt:lpstr>
      <vt:lpstr>技巧：for 迴圈調用 vactor</vt:lpstr>
      <vt:lpstr>問題三、逐行找到境內店並變成含稅價</vt:lpstr>
      <vt:lpstr>老闆又丟難題!</vt:lpstr>
      <vt:lpstr>雖然有句話說…</vt:lpstr>
      <vt:lpstr>類別庫安裝與載入</vt:lpstr>
      <vt:lpstr>繪圖ggplot2 –散布圖</vt:lpstr>
      <vt:lpstr>投行銷資源到哪個門市比較好呢?</vt:lpstr>
      <vt:lpstr>問題四、繪製二維圖形</vt:lpstr>
      <vt:lpstr>看圖…</vt:lpstr>
      <vt:lpstr>繪圖ggplot2 –散布圖 蓋圖層</vt:lpstr>
      <vt:lpstr>問題四、繪製圖形找出變數關係</vt:lpstr>
      <vt:lpstr>觀察產生的圖</vt:lpstr>
      <vt:lpstr>自訂 function</vt:lpstr>
      <vt:lpstr>回家作業</vt:lpstr>
      <vt:lpstr>感謝聆聽</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linzino</cp:lastModifiedBy>
  <cp:revision>390</cp:revision>
  <dcterms:created xsi:type="dcterms:W3CDTF">2018-01-19T08:01:31Z</dcterms:created>
  <dcterms:modified xsi:type="dcterms:W3CDTF">2018-03-15T00:56:52Z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1028-10.1.0.5707</vt:lpwstr>
  </property>
</Properties>
</file>